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132"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10/19/2020</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10/19/2020</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10/19/2020</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10/19/2020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10/19/2020</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10/19/2020</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10/19/2020</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10/19/2020</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10/19/2020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10/19/2020</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10/19/2020</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10/19/2020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4.png"/><Relationship Id="rId7" Type="http://schemas.openxmlformats.org/officeDocument/2006/relationships/image" Target="../media/image21.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4.png"/><Relationship Id="rId7" Type="http://schemas.openxmlformats.org/officeDocument/2006/relationships/image" Target="../media/image2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2.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6.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4884236" y="1429914"/>
            <a:ext cx="6443626" cy="3686015"/>
          </a:xfrm>
        </p:spPr>
        <p:txBody>
          <a:bodyPr>
            <a:noAutofit/>
          </a:bodyPr>
          <a:lstStyle/>
          <a:p>
            <a:r>
              <a:rPr lang="ru-RU" sz="4400" dirty="0" err="1"/>
              <a:t>Навчально-науковий</a:t>
            </a:r>
            <a:r>
              <a:rPr lang="ru-RU" sz="4400" dirty="0"/>
              <a:t> </a:t>
            </a:r>
            <a:r>
              <a:rPr lang="ru-RU" sz="4400" dirty="0" err="1"/>
              <a:t>інститут</a:t>
            </a:r>
            <a:r>
              <a:rPr lang="ru-RU" sz="4400" dirty="0"/>
              <a:t> </a:t>
            </a:r>
            <a:r>
              <a:rPr lang="ru-RU" sz="4400" dirty="0" err="1"/>
              <a:t>фізики</a:t>
            </a:r>
            <a:r>
              <a:rPr lang="ru-RU" sz="4400" dirty="0"/>
              <a:t>, математики та </a:t>
            </a:r>
            <a:r>
              <a:rPr lang="ru-RU" sz="4400" dirty="0" err="1"/>
              <a:t>інформаційних</a:t>
            </a:r>
            <a:r>
              <a:rPr lang="ru-RU" sz="4400" dirty="0"/>
              <a:t> </a:t>
            </a:r>
            <a:r>
              <a:rPr lang="ru-RU" sz="4400" dirty="0" err="1"/>
              <a:t>технологій</a:t>
            </a:r>
            <a:br>
              <a:rPr lang="en-US" sz="4400" dirty="0"/>
            </a:br>
            <a:r>
              <a:rPr lang="en-US" sz="4400" dirty="0"/>
              <a:t> </a:t>
            </a: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483C23A4-DD58-46D3-862C-B534F3F91C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17" y="210991"/>
            <a:ext cx="5991483" cy="8270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Subtitle 7">
            <a:extLst>
              <a:ext uri="{FF2B5EF4-FFF2-40B4-BE49-F238E27FC236}">
                <a16:creationId xmlns:a16="http://schemas.microsoft.com/office/drawing/2014/main" id="{B3B692DE-4DE1-4752-9612-D8050CECD52B}"/>
              </a:ext>
            </a:extLst>
          </p:cNvPr>
          <p:cNvSpPr>
            <a:spLocks noGrp="1"/>
          </p:cNvSpPr>
          <p:nvPr>
            <p:ph type="subTitle" idx="1"/>
          </p:nvPr>
        </p:nvSpPr>
        <p:spPr>
          <a:xfrm>
            <a:off x="5287995" y="5143500"/>
            <a:ext cx="5636108" cy="1143000"/>
          </a:xfrm>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Opportunities to growth IN IT</a:t>
            </a:r>
          </a:p>
        </p:txBody>
      </p:sp>
      <p:pic>
        <p:nvPicPr>
          <p:cNvPr id="3" name="Рисунок 2">
            <a:extLst>
              <a:ext uri="{FF2B5EF4-FFF2-40B4-BE49-F238E27FC236}">
                <a16:creationId xmlns:a16="http://schemas.microsoft.com/office/drawing/2014/main" id="{37F1895A-8E2D-4410-815A-2DBE26F629EF}"/>
              </a:ext>
            </a:extLst>
          </p:cNvPr>
          <p:cNvPicPr>
            <a:picLocks noChangeAspect="1"/>
          </p:cNvPicPr>
          <p:nvPr/>
        </p:nvPicPr>
        <p:blipFill>
          <a:blip r:embed="rId4"/>
          <a:stretch>
            <a:fillRect/>
          </a:stretch>
        </p:blipFill>
        <p:spPr>
          <a:xfrm>
            <a:off x="10296842" y="4955882"/>
            <a:ext cx="1902117" cy="1902117"/>
          </a:xfrm>
          <a:prstGeom prst="rect">
            <a:avLst/>
          </a:prstGeom>
        </p:spPr>
      </p:pic>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3208396" y="2266135"/>
            <a:ext cx="8737682" cy="1621417"/>
          </a:xfrm>
        </p:spPr>
        <p:txBody>
          <a:bodyPr anchor="ctr">
            <a:noAutofit/>
          </a:bodyPr>
          <a:lstStyle/>
          <a:p>
            <a:pPr lvl="0"/>
            <a:r>
              <a:rPr lang="ru-RU" sz="2000" i="1" dirty="0" err="1">
                <a:solidFill>
                  <a:srgbClr val="FFFFFF"/>
                </a:solidFill>
              </a:rPr>
              <a:t>Викладачі</a:t>
            </a:r>
            <a:r>
              <a:rPr lang="ru-RU" sz="2000" i="1" dirty="0">
                <a:solidFill>
                  <a:srgbClr val="FFFFFF"/>
                </a:solidFill>
              </a:rPr>
              <a:t> </a:t>
            </a:r>
            <a:r>
              <a:rPr lang="ru-RU" sz="2000" i="1" dirty="0" err="1">
                <a:solidFill>
                  <a:srgbClr val="FFFFFF"/>
                </a:solidFill>
              </a:rPr>
              <a:t>інституту</a:t>
            </a:r>
            <a:r>
              <a:rPr lang="ru-RU" sz="2000" i="1" dirty="0">
                <a:solidFill>
                  <a:srgbClr val="FFFFFF"/>
                </a:solidFill>
              </a:rPr>
              <a:t> </a:t>
            </a:r>
            <a:r>
              <a:rPr lang="ru-RU" sz="2000" i="1" dirty="0" err="1">
                <a:solidFill>
                  <a:srgbClr val="FFFFFF"/>
                </a:solidFill>
              </a:rPr>
              <a:t>приймають</a:t>
            </a:r>
            <a:r>
              <a:rPr lang="ru-RU" sz="2000" i="1" dirty="0">
                <a:solidFill>
                  <a:srgbClr val="FFFFFF"/>
                </a:solidFill>
              </a:rPr>
              <a:t> </a:t>
            </a:r>
            <a:r>
              <a:rPr lang="ru-RU" sz="2000" i="1" dirty="0" err="1">
                <a:solidFill>
                  <a:srgbClr val="FFFFFF"/>
                </a:solidFill>
              </a:rPr>
              <a:t>активну</a:t>
            </a:r>
            <a:r>
              <a:rPr lang="ru-RU" sz="2000" i="1" dirty="0">
                <a:solidFill>
                  <a:srgbClr val="FFFFFF"/>
                </a:solidFill>
              </a:rPr>
              <a:t> участь у </a:t>
            </a:r>
            <a:r>
              <a:rPr lang="ru-RU" sz="2000" i="1" dirty="0" err="1">
                <a:solidFill>
                  <a:srgbClr val="FFFFFF"/>
                </a:solidFill>
              </a:rPr>
              <a:t>світовому</a:t>
            </a:r>
            <a:r>
              <a:rPr lang="ru-RU" sz="2000" i="1" dirty="0">
                <a:solidFill>
                  <a:srgbClr val="FFFFFF"/>
                </a:solidFill>
              </a:rPr>
              <a:t> </a:t>
            </a:r>
            <a:r>
              <a:rPr lang="ru-RU" sz="2000" i="1" dirty="0" err="1">
                <a:solidFill>
                  <a:srgbClr val="FFFFFF"/>
                </a:solidFill>
              </a:rPr>
              <a:t>науковому</a:t>
            </a:r>
            <a:r>
              <a:rPr lang="ru-RU" sz="2000" i="1" dirty="0">
                <a:solidFill>
                  <a:srgbClr val="FFFFFF"/>
                </a:solidFill>
              </a:rPr>
              <a:t> </a:t>
            </a:r>
            <a:r>
              <a:rPr lang="ru-RU" sz="2000" i="1" dirty="0" err="1">
                <a:solidFill>
                  <a:srgbClr val="FFFFFF"/>
                </a:solidFill>
              </a:rPr>
              <a:t>житті</a:t>
            </a:r>
            <a:r>
              <a:rPr lang="ru-RU" sz="2000" i="1" dirty="0">
                <a:solidFill>
                  <a:srgbClr val="FFFFFF"/>
                </a:solidFill>
              </a:rPr>
              <a:t>. </a:t>
            </a:r>
            <a:r>
              <a:rPr lang="ru-RU" sz="2000" i="1" dirty="0" err="1">
                <a:solidFill>
                  <a:srgbClr val="FFFFFF"/>
                </a:solidFill>
              </a:rPr>
              <a:t>Інститут</a:t>
            </a:r>
            <a:r>
              <a:rPr lang="ru-RU" sz="2000" i="1" dirty="0">
                <a:solidFill>
                  <a:srgbClr val="FFFFFF"/>
                </a:solidFill>
              </a:rPr>
              <a:t> є </a:t>
            </a:r>
            <a:r>
              <a:rPr lang="ru-RU" sz="2000" i="1" dirty="0" err="1">
                <a:solidFill>
                  <a:srgbClr val="FFFFFF"/>
                </a:solidFill>
              </a:rPr>
              <a:t>учасником</a:t>
            </a:r>
            <a:r>
              <a:rPr lang="ru-RU" sz="2000" i="1" dirty="0">
                <a:solidFill>
                  <a:srgbClr val="FFFFFF"/>
                </a:solidFill>
              </a:rPr>
              <a:t> проекту </a:t>
            </a:r>
            <a:r>
              <a:rPr lang="ru-RU" sz="2000" i="1" dirty="0" err="1">
                <a:solidFill>
                  <a:srgbClr val="FFFFFF"/>
                </a:solidFill>
              </a:rPr>
              <a:t>Модернізація</a:t>
            </a:r>
            <a:r>
              <a:rPr lang="ru-RU" sz="2000" i="1" dirty="0">
                <a:solidFill>
                  <a:srgbClr val="FFFFFF"/>
                </a:solidFill>
              </a:rPr>
              <a:t> </a:t>
            </a:r>
            <a:r>
              <a:rPr lang="ru-RU" sz="2000" i="1" dirty="0" err="1">
                <a:solidFill>
                  <a:srgbClr val="FFFFFF"/>
                </a:solidFill>
              </a:rPr>
              <a:t>педагогічної</a:t>
            </a:r>
            <a:r>
              <a:rPr lang="ru-RU" sz="2000" i="1" dirty="0">
                <a:solidFill>
                  <a:srgbClr val="FFFFFF"/>
                </a:solidFill>
              </a:rPr>
              <a:t> </a:t>
            </a:r>
            <a:r>
              <a:rPr lang="ru-RU" sz="2000" i="1" dirty="0" err="1">
                <a:solidFill>
                  <a:srgbClr val="FFFFFF"/>
                </a:solidFill>
              </a:rPr>
              <a:t>вищої</a:t>
            </a:r>
            <a:r>
              <a:rPr lang="ru-RU" sz="2000" i="1" dirty="0">
                <a:solidFill>
                  <a:srgbClr val="FFFFFF"/>
                </a:solidFill>
              </a:rPr>
              <a:t> </a:t>
            </a:r>
            <a:r>
              <a:rPr lang="ru-RU" sz="2000" i="1" dirty="0" err="1">
                <a:solidFill>
                  <a:srgbClr val="FFFFFF"/>
                </a:solidFill>
              </a:rPr>
              <a:t>освіти</a:t>
            </a:r>
            <a:r>
              <a:rPr lang="ru-RU" sz="2000" i="1" dirty="0">
                <a:solidFill>
                  <a:srgbClr val="FFFFFF"/>
                </a:solidFill>
              </a:rPr>
              <a:t> з </a:t>
            </a:r>
            <a:r>
              <a:rPr lang="ru-RU" sz="2000" i="1" dirty="0" err="1">
                <a:solidFill>
                  <a:srgbClr val="FFFFFF"/>
                </a:solidFill>
              </a:rPr>
              <a:t>використання</a:t>
            </a:r>
            <a:r>
              <a:rPr lang="ru-RU" sz="2000" i="1" dirty="0">
                <a:solidFill>
                  <a:srgbClr val="FFFFFF"/>
                </a:solidFill>
              </a:rPr>
              <a:t> </a:t>
            </a:r>
            <a:r>
              <a:rPr lang="ru-RU" sz="2000" i="1" dirty="0" err="1">
                <a:solidFill>
                  <a:srgbClr val="FFFFFF"/>
                </a:solidFill>
              </a:rPr>
              <a:t>інноваційних</a:t>
            </a:r>
            <a:r>
              <a:rPr lang="ru-RU" sz="2000" i="1" dirty="0">
                <a:solidFill>
                  <a:srgbClr val="FFFFFF"/>
                </a:solidFill>
              </a:rPr>
              <a:t> </a:t>
            </a:r>
            <a:r>
              <a:rPr lang="ru-RU" sz="2000" i="1" dirty="0" err="1">
                <a:solidFill>
                  <a:srgbClr val="FFFFFF"/>
                </a:solidFill>
              </a:rPr>
              <a:t>інструментів</a:t>
            </a:r>
            <a:r>
              <a:rPr lang="ru-RU" sz="2000" i="1" dirty="0">
                <a:solidFill>
                  <a:srgbClr val="FFFFFF"/>
                </a:solidFill>
              </a:rPr>
              <a:t> </a:t>
            </a:r>
            <a:r>
              <a:rPr lang="ru-RU" sz="2000" i="1" dirty="0" err="1">
                <a:solidFill>
                  <a:srgbClr val="FFFFFF"/>
                </a:solidFill>
              </a:rPr>
              <a:t>викладання</a:t>
            </a:r>
            <a:r>
              <a:rPr lang="ru-RU" sz="2000" i="1" dirty="0">
                <a:solidFill>
                  <a:srgbClr val="FFFFFF"/>
                </a:solidFill>
              </a:rPr>
              <a:t> (</a:t>
            </a:r>
            <a:r>
              <a:rPr lang="en-US" sz="2000" i="1" dirty="0">
                <a:solidFill>
                  <a:srgbClr val="FFFFFF"/>
                </a:solidFill>
              </a:rPr>
              <a:t>MoPED – №586098-EPP-1-2017-1-UA-EPPKA2-CBHE-JP) </a:t>
            </a:r>
            <a:r>
              <a:rPr lang="ru-RU" sz="2000" i="1" dirty="0">
                <a:solidFill>
                  <a:srgbClr val="FFFFFF"/>
                </a:solidFill>
              </a:rPr>
              <a:t>і активно </a:t>
            </a:r>
            <a:r>
              <a:rPr lang="ru-RU" sz="2000" i="1" dirty="0" err="1">
                <a:solidFill>
                  <a:srgbClr val="FFFFFF"/>
                </a:solidFill>
              </a:rPr>
              <a:t>співпрацює</a:t>
            </a:r>
            <a:r>
              <a:rPr lang="ru-RU" sz="2000" i="1" dirty="0">
                <a:solidFill>
                  <a:srgbClr val="FFFFFF"/>
                </a:solidFill>
              </a:rPr>
              <a:t> </a:t>
            </a:r>
            <a:r>
              <a:rPr lang="ru-RU" sz="2000" i="1" dirty="0" err="1">
                <a:solidFill>
                  <a:srgbClr val="FFFFFF"/>
                </a:solidFill>
              </a:rPr>
              <a:t>із</a:t>
            </a:r>
            <a:r>
              <a:rPr lang="ru-RU" sz="2000" i="1" dirty="0">
                <a:solidFill>
                  <a:srgbClr val="FFFFFF"/>
                </a:solidFill>
              </a:rPr>
              <a:t> </a:t>
            </a:r>
            <a:r>
              <a:rPr lang="en-US" sz="2000" i="1" dirty="0" err="1">
                <a:solidFill>
                  <a:srgbClr val="FFFFFF"/>
                </a:solidFill>
              </a:rPr>
              <a:t>Precarpathian</a:t>
            </a:r>
            <a:r>
              <a:rPr lang="en-US" sz="2000" i="1" dirty="0">
                <a:solidFill>
                  <a:srgbClr val="FFFFFF"/>
                </a:solidFill>
              </a:rPr>
              <a:t>  National University named after </a:t>
            </a:r>
            <a:r>
              <a:rPr lang="en-US" sz="2000" i="1" dirty="0" err="1">
                <a:solidFill>
                  <a:srgbClr val="FFFFFF"/>
                </a:solidFill>
              </a:rPr>
              <a:t>Vasyl</a:t>
            </a:r>
            <a:r>
              <a:rPr lang="en-US" sz="2000" i="1" dirty="0">
                <a:solidFill>
                  <a:srgbClr val="FFFFFF"/>
                </a:solidFill>
              </a:rPr>
              <a:t> </a:t>
            </a:r>
            <a:r>
              <a:rPr lang="en-US" sz="2000" i="1" dirty="0" err="1">
                <a:solidFill>
                  <a:srgbClr val="FFFFFF"/>
                </a:solidFill>
              </a:rPr>
              <a:t>Stefanyk</a:t>
            </a:r>
            <a:r>
              <a:rPr lang="en-US" sz="2000" i="1" dirty="0">
                <a:solidFill>
                  <a:srgbClr val="FFFFFF"/>
                </a:solidFill>
              </a:rPr>
              <a:t> (Ukraine); University of </a:t>
            </a:r>
            <a:r>
              <a:rPr lang="en-US" sz="2000" i="1" dirty="0" err="1">
                <a:solidFill>
                  <a:srgbClr val="FFFFFF"/>
                </a:solidFill>
              </a:rPr>
              <a:t>Deusto</a:t>
            </a:r>
            <a:r>
              <a:rPr lang="en-US" sz="2000" i="1" dirty="0">
                <a:solidFill>
                  <a:srgbClr val="FFFFFF"/>
                </a:solidFill>
              </a:rPr>
              <a:t> (Spain); AGH University of Science and Technology (Poland), University of Cyprus (Cyprus); </a:t>
            </a:r>
            <a:r>
              <a:rPr lang="en-US" sz="2000" i="1" dirty="0" err="1">
                <a:solidFill>
                  <a:srgbClr val="FFFFFF"/>
                </a:solidFill>
              </a:rPr>
              <a:t>Borys</a:t>
            </a:r>
            <a:r>
              <a:rPr lang="en-US" sz="2000" i="1" dirty="0">
                <a:solidFill>
                  <a:srgbClr val="FFFFFF"/>
                </a:solidFill>
              </a:rPr>
              <a:t> </a:t>
            </a:r>
            <a:r>
              <a:rPr lang="en-US" sz="2000" i="1" dirty="0" err="1">
                <a:solidFill>
                  <a:srgbClr val="FFFFFF"/>
                </a:solidFill>
              </a:rPr>
              <a:t>Grinchenko</a:t>
            </a:r>
            <a:r>
              <a:rPr lang="en-US" sz="2000" i="1" dirty="0">
                <a:solidFill>
                  <a:srgbClr val="FFFFFF"/>
                </a:solidFill>
              </a:rPr>
              <a:t> Kyiv University (Ukraine); </a:t>
            </a:r>
            <a:r>
              <a:rPr lang="en-US" sz="2000" i="1" dirty="0" err="1">
                <a:solidFill>
                  <a:srgbClr val="FFFFFF"/>
                </a:solidFill>
              </a:rPr>
              <a:t>Pereyaslav-Khmelnytsky</a:t>
            </a:r>
            <a:r>
              <a:rPr lang="en-US" sz="2000" i="1" dirty="0">
                <a:solidFill>
                  <a:srgbClr val="FFFFFF"/>
                </a:solidFill>
              </a:rPr>
              <a:t> </a:t>
            </a:r>
            <a:r>
              <a:rPr lang="en-US" sz="2000" i="1" dirty="0" err="1">
                <a:solidFill>
                  <a:srgbClr val="FFFFFF"/>
                </a:solidFill>
              </a:rPr>
              <a:t>Hryhoriy</a:t>
            </a:r>
            <a:r>
              <a:rPr lang="en-US" sz="2000" i="1" dirty="0">
                <a:solidFill>
                  <a:srgbClr val="FFFFFF"/>
                </a:solidFill>
              </a:rPr>
              <a:t> </a:t>
            </a:r>
            <a:r>
              <a:rPr lang="en-US" sz="2000" i="1" dirty="0" err="1">
                <a:solidFill>
                  <a:srgbClr val="FFFFFF"/>
                </a:solidFill>
              </a:rPr>
              <a:t>Skovoroda</a:t>
            </a:r>
            <a:r>
              <a:rPr lang="en-US" sz="2000" i="1" dirty="0">
                <a:solidFill>
                  <a:srgbClr val="FFFFFF"/>
                </a:solidFill>
              </a:rPr>
              <a:t> Pedagogical  University (Ukraine); </a:t>
            </a:r>
            <a:r>
              <a:rPr lang="en-US" sz="2000" i="1" dirty="0" err="1">
                <a:solidFill>
                  <a:srgbClr val="FFFFFF"/>
                </a:solidFill>
              </a:rPr>
              <a:t>Pavlo</a:t>
            </a:r>
            <a:r>
              <a:rPr lang="en-US" sz="2000" i="1" dirty="0">
                <a:solidFill>
                  <a:srgbClr val="FFFFFF"/>
                </a:solidFill>
              </a:rPr>
              <a:t> </a:t>
            </a:r>
            <a:r>
              <a:rPr lang="en-US" sz="2000" i="1" dirty="0" err="1">
                <a:solidFill>
                  <a:srgbClr val="FFFFFF"/>
                </a:solidFill>
              </a:rPr>
              <a:t>Tychyna</a:t>
            </a:r>
            <a:r>
              <a:rPr lang="en-US" sz="2000" i="1" dirty="0">
                <a:solidFill>
                  <a:srgbClr val="FFFFFF"/>
                </a:solidFill>
              </a:rPr>
              <a:t> </a:t>
            </a:r>
            <a:r>
              <a:rPr lang="en-US" sz="2000" i="1" dirty="0" err="1">
                <a:solidFill>
                  <a:srgbClr val="FFFFFF"/>
                </a:solidFill>
              </a:rPr>
              <a:t>Uman</a:t>
            </a:r>
            <a:r>
              <a:rPr lang="en-US" sz="2000" i="1" dirty="0">
                <a:solidFill>
                  <a:srgbClr val="FFFFFF"/>
                </a:solidFill>
              </a:rPr>
              <a:t> State Pedagogical  University (Ukraine); South Ukrainian National Pedagogical  University named after K.D. </a:t>
            </a:r>
            <a:r>
              <a:rPr lang="en-US" sz="2000" i="1" dirty="0" err="1">
                <a:solidFill>
                  <a:srgbClr val="FFFFFF"/>
                </a:solidFill>
              </a:rPr>
              <a:t>Ushynsky</a:t>
            </a:r>
            <a:r>
              <a:rPr lang="en-US" sz="2000" i="1" dirty="0">
                <a:solidFill>
                  <a:srgbClr val="FFFFFF"/>
                </a:solidFill>
              </a:rPr>
              <a:t> (Ukraine).</a:t>
            </a: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CBF6CC59-3EB5-4957-81C0-F1499BF93E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873" y="199759"/>
            <a:ext cx="5991483" cy="8270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Picture 6">
            <a:extLst>
              <a:ext uri="{FF2B5EF4-FFF2-40B4-BE49-F238E27FC236}">
                <a16:creationId xmlns:a16="http://schemas.microsoft.com/office/drawing/2014/main" id="{27AAB788-1DEB-4A7B-8830-9119D6F607C4}"/>
              </a:ext>
            </a:extLst>
          </p:cNvPr>
          <p:cNvPicPr>
            <a:picLocks noChangeAspect="1"/>
          </p:cNvPicPr>
          <p:nvPr/>
        </p:nvPicPr>
        <p:blipFill>
          <a:blip r:embed="rId3"/>
          <a:stretch>
            <a:fillRect/>
          </a:stretch>
        </p:blipFill>
        <p:spPr>
          <a:xfrm>
            <a:off x="10283056" y="4953000"/>
            <a:ext cx="1905000" cy="1905000"/>
          </a:xfrm>
          <a:prstGeom prst="rect">
            <a:avLst/>
          </a:prstGeom>
        </p:spPr>
      </p:pic>
      <p:sp>
        <p:nvSpPr>
          <p:cNvPr id="13" name="TextBox 12">
            <a:extLst>
              <a:ext uri="{FF2B5EF4-FFF2-40B4-BE49-F238E27FC236}">
                <a16:creationId xmlns:a16="http://schemas.microsoft.com/office/drawing/2014/main" id="{38DAB28D-450A-4560-9C1C-AF0FC14F4D1E}"/>
              </a:ext>
            </a:extLst>
          </p:cNvPr>
          <p:cNvSpPr txBox="1"/>
          <p:nvPr/>
        </p:nvSpPr>
        <p:spPr>
          <a:xfrm>
            <a:off x="214873" y="5643890"/>
            <a:ext cx="8686800" cy="523220"/>
          </a:xfrm>
          <a:prstGeom prst="rect">
            <a:avLst/>
          </a:prstGeom>
          <a:noFill/>
        </p:spPr>
        <p:txBody>
          <a:bodyPr wrap="square">
            <a:spAutoFit/>
          </a:bodyPr>
          <a:lstStyle/>
          <a:p>
            <a:r>
              <a:rPr lang="en-US" sz="2800" dirty="0">
                <a:solidFill>
                  <a:schemeClr val="bg1"/>
                </a:solidFill>
              </a:rPr>
              <a:t>http://ifmit.luguniv.edu.ua/uk/node/550</a:t>
            </a:r>
          </a:p>
        </p:txBody>
      </p:sp>
      <p:pic>
        <p:nvPicPr>
          <p:cNvPr id="7170" name="Picture 2">
            <a:extLst>
              <a:ext uri="{FF2B5EF4-FFF2-40B4-BE49-F238E27FC236}">
                <a16:creationId xmlns:a16="http://schemas.microsoft.com/office/drawing/2014/main" id="{B0BAAFB4-790E-42A0-9C8D-706C89FF66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873" y="2079003"/>
            <a:ext cx="2993523" cy="1995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495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3208396" y="2266135"/>
            <a:ext cx="8737682" cy="1621417"/>
          </a:xfrm>
        </p:spPr>
        <p:txBody>
          <a:bodyPr anchor="ctr">
            <a:noAutofit/>
          </a:bodyPr>
          <a:lstStyle/>
          <a:p>
            <a:pPr lvl="0"/>
            <a:r>
              <a:rPr lang="uk-UA" sz="2000" i="1" dirty="0">
                <a:solidFill>
                  <a:srgbClr val="FFFFFF"/>
                </a:solidFill>
              </a:rPr>
              <a:t>РОБОЧІ ПАКЕТИ ПРОЕКТУ</a:t>
            </a:r>
            <a:br>
              <a:rPr lang="uk-UA" sz="2000" i="1" dirty="0">
                <a:solidFill>
                  <a:srgbClr val="FFFFFF"/>
                </a:solidFill>
              </a:rPr>
            </a:br>
            <a:r>
              <a:rPr lang="en-US" sz="2000" i="1" dirty="0">
                <a:solidFill>
                  <a:srgbClr val="FFFFFF"/>
                </a:solidFill>
              </a:rPr>
              <a:t>WP 1. </a:t>
            </a:r>
            <a:r>
              <a:rPr lang="uk-UA" sz="2000" i="1" dirty="0">
                <a:solidFill>
                  <a:srgbClr val="FFFFFF"/>
                </a:solidFill>
              </a:rPr>
              <a:t>Поглиблений аналіз і дослідження в галузі педагогічної вищої освіти в ЄС та Україні – відповідальні:  лідер Р5, спів лідер Р3.</a:t>
            </a:r>
            <a:br>
              <a:rPr lang="uk-UA" sz="2000" i="1" dirty="0">
                <a:solidFill>
                  <a:srgbClr val="FFFFFF"/>
                </a:solidFill>
              </a:rPr>
            </a:br>
            <a:r>
              <a:rPr lang="en-US" sz="2000" i="1" dirty="0">
                <a:solidFill>
                  <a:srgbClr val="FFFFFF"/>
                </a:solidFill>
              </a:rPr>
              <a:t>WP 2. </a:t>
            </a:r>
            <a:r>
              <a:rPr lang="uk-UA" sz="2000" i="1" dirty="0">
                <a:solidFill>
                  <a:srgbClr val="FFFFFF"/>
                </a:solidFill>
              </a:rPr>
              <a:t>Створення інноваційної класної кімнати – відповідальні:  лідер Р8, спів лідер Р4.</a:t>
            </a:r>
            <a:br>
              <a:rPr lang="uk-UA" sz="2000" i="1" dirty="0">
                <a:solidFill>
                  <a:srgbClr val="FFFFFF"/>
                </a:solidFill>
              </a:rPr>
            </a:br>
            <a:r>
              <a:rPr lang="en-US" sz="2000" i="1" dirty="0">
                <a:solidFill>
                  <a:srgbClr val="FFFFFF"/>
                </a:solidFill>
              </a:rPr>
              <a:t>WP 3. </a:t>
            </a:r>
            <a:r>
              <a:rPr lang="uk-UA" sz="2000" i="1" dirty="0">
                <a:solidFill>
                  <a:srgbClr val="FFFFFF"/>
                </a:solidFill>
              </a:rPr>
              <a:t>Тренінги для підвищення професійних навичок і знань – відповідальні:  лідер Р6, спів лідер Р4.</a:t>
            </a:r>
            <a:br>
              <a:rPr lang="uk-UA" sz="2000" i="1" dirty="0">
                <a:solidFill>
                  <a:srgbClr val="FFFFFF"/>
                </a:solidFill>
              </a:rPr>
            </a:br>
            <a:r>
              <a:rPr lang="en-US" sz="2000" i="1" dirty="0">
                <a:solidFill>
                  <a:srgbClr val="FFFFFF"/>
                </a:solidFill>
              </a:rPr>
              <a:t>WP 4. </a:t>
            </a:r>
            <a:r>
              <a:rPr lang="uk-UA" sz="2000" i="1" dirty="0">
                <a:solidFill>
                  <a:srgbClr val="FFFFFF"/>
                </a:solidFill>
              </a:rPr>
              <a:t>Освітні ресурси та їх реалізація – відповідальні:  лідер Р2, спів лідер Р1.</a:t>
            </a:r>
            <a:br>
              <a:rPr lang="uk-UA" sz="2000" i="1" dirty="0">
                <a:solidFill>
                  <a:srgbClr val="FFFFFF"/>
                </a:solidFill>
              </a:rPr>
            </a:br>
            <a:r>
              <a:rPr lang="en-US" sz="2000" i="1" dirty="0">
                <a:solidFill>
                  <a:srgbClr val="FFFFFF"/>
                </a:solidFill>
              </a:rPr>
              <a:t>WP 5. </a:t>
            </a:r>
            <a:r>
              <a:rPr lang="uk-UA" sz="2000" i="1" dirty="0">
                <a:solidFill>
                  <a:srgbClr val="FFFFFF"/>
                </a:solidFill>
              </a:rPr>
              <a:t>Контроль якості та моніторинг для максимального впливу – відповідальні:  лідер Р10, спів лідер Р2.</a:t>
            </a:r>
            <a:br>
              <a:rPr lang="uk-UA" sz="2000" i="1" dirty="0">
                <a:solidFill>
                  <a:srgbClr val="FFFFFF"/>
                </a:solidFill>
              </a:rPr>
            </a:br>
            <a:r>
              <a:rPr lang="en-US" sz="2000" i="1" dirty="0">
                <a:solidFill>
                  <a:srgbClr val="FFFFFF"/>
                </a:solidFill>
              </a:rPr>
              <a:t>WP 6. </a:t>
            </a:r>
            <a:r>
              <a:rPr lang="uk-UA" sz="2000" i="1" dirty="0">
                <a:solidFill>
                  <a:srgbClr val="FFFFFF"/>
                </a:solidFill>
              </a:rPr>
              <a:t>Розповсюдження та експлуатація – відповідальні:  лідер Р7, спів лідер Р9.</a:t>
            </a:r>
            <a:br>
              <a:rPr lang="uk-UA" sz="2000" i="1" dirty="0">
                <a:solidFill>
                  <a:srgbClr val="FFFFFF"/>
                </a:solidFill>
              </a:rPr>
            </a:br>
            <a:r>
              <a:rPr lang="en-US" sz="2000" i="1" dirty="0">
                <a:solidFill>
                  <a:srgbClr val="FFFFFF"/>
                </a:solidFill>
              </a:rPr>
              <a:t>WP 7. </a:t>
            </a:r>
            <a:r>
              <a:rPr lang="uk-UA" sz="2000" i="1" dirty="0">
                <a:solidFill>
                  <a:srgbClr val="FFFFFF"/>
                </a:solidFill>
              </a:rPr>
              <a:t>Менеджмент – відповідальні:  лідер Р1, спів лідер Р2.</a:t>
            </a: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CBF6CC59-3EB5-4957-81C0-F1499BF93E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873" y="199759"/>
            <a:ext cx="5991483" cy="8270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Picture 6">
            <a:extLst>
              <a:ext uri="{FF2B5EF4-FFF2-40B4-BE49-F238E27FC236}">
                <a16:creationId xmlns:a16="http://schemas.microsoft.com/office/drawing/2014/main" id="{27AAB788-1DEB-4A7B-8830-9119D6F607C4}"/>
              </a:ext>
            </a:extLst>
          </p:cNvPr>
          <p:cNvPicPr>
            <a:picLocks noChangeAspect="1"/>
          </p:cNvPicPr>
          <p:nvPr/>
        </p:nvPicPr>
        <p:blipFill>
          <a:blip r:embed="rId3"/>
          <a:stretch>
            <a:fillRect/>
          </a:stretch>
        </p:blipFill>
        <p:spPr>
          <a:xfrm>
            <a:off x="10283056" y="4953000"/>
            <a:ext cx="1905000" cy="1905000"/>
          </a:xfrm>
          <a:prstGeom prst="rect">
            <a:avLst/>
          </a:prstGeom>
        </p:spPr>
      </p:pic>
      <p:sp>
        <p:nvSpPr>
          <p:cNvPr id="13" name="TextBox 12">
            <a:extLst>
              <a:ext uri="{FF2B5EF4-FFF2-40B4-BE49-F238E27FC236}">
                <a16:creationId xmlns:a16="http://schemas.microsoft.com/office/drawing/2014/main" id="{38DAB28D-450A-4560-9C1C-AF0FC14F4D1E}"/>
              </a:ext>
            </a:extLst>
          </p:cNvPr>
          <p:cNvSpPr txBox="1"/>
          <p:nvPr/>
        </p:nvSpPr>
        <p:spPr>
          <a:xfrm>
            <a:off x="214873" y="5630467"/>
            <a:ext cx="8686800" cy="523220"/>
          </a:xfrm>
          <a:prstGeom prst="rect">
            <a:avLst/>
          </a:prstGeom>
          <a:noFill/>
        </p:spPr>
        <p:txBody>
          <a:bodyPr wrap="square">
            <a:spAutoFit/>
          </a:bodyPr>
          <a:lstStyle/>
          <a:p>
            <a:r>
              <a:rPr lang="en-US" sz="2800" dirty="0">
                <a:solidFill>
                  <a:schemeClr val="bg1"/>
                </a:solidFill>
              </a:rPr>
              <a:t>http://ifmit.luguniv.edu.ua/index.php/uk/node/549</a:t>
            </a:r>
          </a:p>
        </p:txBody>
      </p:sp>
      <p:pic>
        <p:nvPicPr>
          <p:cNvPr id="8198" name="Picture 6" descr="Схема пакетів">
            <a:extLst>
              <a:ext uri="{FF2B5EF4-FFF2-40B4-BE49-F238E27FC236}">
                <a16:creationId xmlns:a16="http://schemas.microsoft.com/office/drawing/2014/main" id="{577B6F94-A5C1-4E36-BC15-19A37917CF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922" y="2092277"/>
            <a:ext cx="2886827" cy="1621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4975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3208396" y="2266135"/>
            <a:ext cx="8737682" cy="1621417"/>
          </a:xfrm>
        </p:spPr>
        <p:txBody>
          <a:bodyPr anchor="ctr">
            <a:noAutofit/>
          </a:bodyPr>
          <a:lstStyle/>
          <a:p>
            <a:pPr lvl="0"/>
            <a:r>
              <a:rPr lang="ru-RU" sz="2000" i="1" dirty="0">
                <a:solidFill>
                  <a:srgbClr val="FFFFFF"/>
                </a:solidFill>
              </a:rPr>
              <a:t>Проект «</a:t>
            </a:r>
            <a:r>
              <a:rPr lang="en-US" sz="2000" i="1" dirty="0">
                <a:solidFill>
                  <a:srgbClr val="FFFFFF"/>
                </a:solidFill>
              </a:rPr>
              <a:t>MoPED – </a:t>
            </a:r>
            <a:r>
              <a:rPr lang="ru-RU" sz="2000" i="1" dirty="0" err="1">
                <a:solidFill>
                  <a:srgbClr val="FFFFFF"/>
                </a:solidFill>
              </a:rPr>
              <a:t>Модернізація</a:t>
            </a:r>
            <a:r>
              <a:rPr lang="ru-RU" sz="2000" i="1" dirty="0">
                <a:solidFill>
                  <a:srgbClr val="FFFFFF"/>
                </a:solidFill>
              </a:rPr>
              <a:t> </a:t>
            </a:r>
            <a:r>
              <a:rPr lang="ru-RU" sz="2000" i="1" dirty="0" err="1">
                <a:solidFill>
                  <a:srgbClr val="FFFFFF"/>
                </a:solidFill>
              </a:rPr>
              <a:t>педагогічної</a:t>
            </a:r>
            <a:r>
              <a:rPr lang="ru-RU" sz="2000" i="1" dirty="0">
                <a:solidFill>
                  <a:srgbClr val="FFFFFF"/>
                </a:solidFill>
              </a:rPr>
              <a:t> </a:t>
            </a:r>
            <a:r>
              <a:rPr lang="ru-RU" sz="2000" i="1" dirty="0" err="1">
                <a:solidFill>
                  <a:srgbClr val="FFFFFF"/>
                </a:solidFill>
              </a:rPr>
              <a:t>вищої</a:t>
            </a:r>
            <a:r>
              <a:rPr lang="ru-RU" sz="2000" i="1" dirty="0">
                <a:solidFill>
                  <a:srgbClr val="FFFFFF"/>
                </a:solidFill>
              </a:rPr>
              <a:t> </a:t>
            </a:r>
            <a:r>
              <a:rPr lang="ru-RU" sz="2000" i="1" dirty="0" err="1">
                <a:solidFill>
                  <a:srgbClr val="FFFFFF"/>
                </a:solidFill>
              </a:rPr>
              <a:t>освіти</a:t>
            </a:r>
            <a:r>
              <a:rPr lang="ru-RU" sz="2000" i="1" dirty="0">
                <a:solidFill>
                  <a:srgbClr val="FFFFFF"/>
                </a:solidFill>
              </a:rPr>
              <a:t> з </a:t>
            </a:r>
            <a:r>
              <a:rPr lang="ru-RU" sz="2000" i="1" dirty="0" err="1">
                <a:solidFill>
                  <a:srgbClr val="FFFFFF"/>
                </a:solidFill>
              </a:rPr>
              <a:t>використанням</a:t>
            </a:r>
            <a:r>
              <a:rPr lang="ru-RU" sz="2000" i="1" dirty="0">
                <a:solidFill>
                  <a:srgbClr val="FFFFFF"/>
                </a:solidFill>
              </a:rPr>
              <a:t> </a:t>
            </a:r>
            <a:r>
              <a:rPr lang="ru-RU" sz="2000" i="1" dirty="0" err="1">
                <a:solidFill>
                  <a:srgbClr val="FFFFFF"/>
                </a:solidFill>
              </a:rPr>
              <a:t>інноваційних</a:t>
            </a:r>
            <a:r>
              <a:rPr lang="ru-RU" sz="2000" i="1" dirty="0">
                <a:solidFill>
                  <a:srgbClr val="FFFFFF"/>
                </a:solidFill>
              </a:rPr>
              <a:t> </a:t>
            </a:r>
            <a:r>
              <a:rPr lang="ru-RU" sz="2000" i="1" dirty="0" err="1">
                <a:solidFill>
                  <a:srgbClr val="FFFFFF"/>
                </a:solidFill>
              </a:rPr>
              <a:t>інструментів</a:t>
            </a:r>
            <a:r>
              <a:rPr lang="ru-RU" sz="2000" i="1" dirty="0">
                <a:solidFill>
                  <a:srgbClr val="FFFFFF"/>
                </a:solidFill>
              </a:rPr>
              <a:t> </a:t>
            </a:r>
            <a:r>
              <a:rPr lang="ru-RU" sz="2000" i="1" dirty="0" err="1">
                <a:solidFill>
                  <a:srgbClr val="FFFFFF"/>
                </a:solidFill>
              </a:rPr>
              <a:t>викладання</a:t>
            </a:r>
            <a:r>
              <a:rPr lang="ru-RU" sz="2000" i="1" dirty="0">
                <a:solidFill>
                  <a:srgbClr val="FFFFFF"/>
                </a:solidFill>
              </a:rPr>
              <a:t>» (</a:t>
            </a:r>
            <a:r>
              <a:rPr lang="en-US" sz="2000" i="1" dirty="0">
                <a:solidFill>
                  <a:srgbClr val="FFFFFF"/>
                </a:solidFill>
              </a:rPr>
              <a:t>Modernization of Pedagogical Higher Education by Innovative Teaching Instruments), </a:t>
            </a:r>
            <a:r>
              <a:rPr lang="ru-RU" sz="2000" i="1" dirty="0" err="1">
                <a:solidFill>
                  <a:srgbClr val="FFFFFF"/>
                </a:solidFill>
              </a:rPr>
              <a:t>який</a:t>
            </a:r>
            <a:r>
              <a:rPr lang="ru-RU" sz="2000" i="1" dirty="0">
                <a:solidFill>
                  <a:srgbClr val="FFFFFF"/>
                </a:solidFill>
              </a:rPr>
              <a:t> </a:t>
            </a:r>
            <a:r>
              <a:rPr lang="ru-RU" sz="2000" i="1" dirty="0" err="1">
                <a:solidFill>
                  <a:srgbClr val="FFFFFF"/>
                </a:solidFill>
              </a:rPr>
              <a:t>присвячений</a:t>
            </a:r>
            <a:r>
              <a:rPr lang="ru-RU" sz="2000" i="1" dirty="0">
                <a:solidFill>
                  <a:srgbClr val="FFFFFF"/>
                </a:solidFill>
              </a:rPr>
              <a:t> </a:t>
            </a:r>
            <a:r>
              <a:rPr lang="ru-RU" sz="2000" i="1" dirty="0" err="1">
                <a:solidFill>
                  <a:srgbClr val="FFFFFF"/>
                </a:solidFill>
              </a:rPr>
              <a:t>модернізації</a:t>
            </a:r>
            <a:r>
              <a:rPr lang="ru-RU" sz="2000" i="1" dirty="0">
                <a:solidFill>
                  <a:srgbClr val="FFFFFF"/>
                </a:solidFill>
              </a:rPr>
              <a:t> </a:t>
            </a:r>
            <a:r>
              <a:rPr lang="ru-RU" sz="2000" i="1" dirty="0" err="1">
                <a:solidFill>
                  <a:srgbClr val="FFFFFF"/>
                </a:solidFill>
              </a:rPr>
              <a:t>навчальних</a:t>
            </a:r>
            <a:r>
              <a:rPr lang="ru-RU" sz="2000" i="1" dirty="0">
                <a:solidFill>
                  <a:srgbClr val="FFFFFF"/>
                </a:solidFill>
              </a:rPr>
              <a:t> </a:t>
            </a:r>
            <a:r>
              <a:rPr lang="ru-RU" sz="2000" i="1" dirty="0" err="1">
                <a:solidFill>
                  <a:srgbClr val="FFFFFF"/>
                </a:solidFill>
              </a:rPr>
              <a:t>планів</a:t>
            </a:r>
            <a:r>
              <a:rPr lang="ru-RU" sz="2000" i="1" dirty="0">
                <a:solidFill>
                  <a:srgbClr val="FFFFFF"/>
                </a:solidFill>
              </a:rPr>
              <a:t> </a:t>
            </a:r>
            <a:r>
              <a:rPr lang="ru-RU" sz="2000" i="1" dirty="0" err="1">
                <a:solidFill>
                  <a:srgbClr val="FFFFFF"/>
                </a:solidFill>
              </a:rPr>
              <a:t>педагогічних</a:t>
            </a:r>
            <a:r>
              <a:rPr lang="ru-RU" sz="2000" i="1" dirty="0">
                <a:solidFill>
                  <a:srgbClr val="FFFFFF"/>
                </a:solidFill>
              </a:rPr>
              <a:t> ВНЗ </a:t>
            </a:r>
            <a:r>
              <a:rPr lang="ru-RU" sz="2000" i="1" dirty="0" err="1">
                <a:solidFill>
                  <a:srgbClr val="FFFFFF"/>
                </a:solidFill>
              </a:rPr>
              <a:t>України</a:t>
            </a:r>
            <a:r>
              <a:rPr lang="ru-RU" sz="2000" i="1" dirty="0">
                <a:solidFill>
                  <a:srgbClr val="FFFFFF"/>
                </a:solidFill>
              </a:rPr>
              <a:t> шляхом </a:t>
            </a:r>
            <a:r>
              <a:rPr lang="ru-RU" sz="2000" i="1" dirty="0" err="1">
                <a:solidFill>
                  <a:srgbClr val="FFFFFF"/>
                </a:solidFill>
              </a:rPr>
              <a:t>впровадження</a:t>
            </a:r>
            <a:r>
              <a:rPr lang="ru-RU" sz="2000" i="1" dirty="0">
                <a:solidFill>
                  <a:srgbClr val="FFFFFF"/>
                </a:solidFill>
              </a:rPr>
              <a:t> </a:t>
            </a:r>
            <a:r>
              <a:rPr lang="ru-RU" sz="2000" i="1" dirty="0" err="1">
                <a:solidFill>
                  <a:srgbClr val="FFFFFF"/>
                </a:solidFill>
              </a:rPr>
              <a:t>найсучасніших</a:t>
            </a:r>
            <a:r>
              <a:rPr lang="ru-RU" sz="2000" i="1" dirty="0">
                <a:solidFill>
                  <a:srgbClr val="FFFFFF"/>
                </a:solidFill>
              </a:rPr>
              <a:t> методик </a:t>
            </a:r>
            <a:r>
              <a:rPr lang="ru-RU" sz="2000" i="1" dirty="0" err="1">
                <a:solidFill>
                  <a:srgbClr val="FFFFFF"/>
                </a:solidFill>
              </a:rPr>
              <a:t>викладання</a:t>
            </a:r>
            <a:r>
              <a:rPr lang="ru-RU" sz="2000" i="1" dirty="0">
                <a:solidFill>
                  <a:srgbClr val="FFFFFF"/>
                </a:solidFill>
              </a:rPr>
              <a:t> </a:t>
            </a:r>
            <a:r>
              <a:rPr lang="ru-RU" sz="2000" i="1" dirty="0" err="1">
                <a:solidFill>
                  <a:srgbClr val="FFFFFF"/>
                </a:solidFill>
              </a:rPr>
              <a:t>із</a:t>
            </a:r>
            <a:r>
              <a:rPr lang="ru-RU" sz="2000" i="1" dirty="0">
                <a:solidFill>
                  <a:srgbClr val="FFFFFF"/>
                </a:solidFill>
              </a:rPr>
              <a:t> </a:t>
            </a:r>
            <a:r>
              <a:rPr lang="ru-RU" sz="2000" i="1" dirty="0" err="1">
                <a:solidFill>
                  <a:srgbClr val="FFFFFF"/>
                </a:solidFill>
              </a:rPr>
              <a:t>використанням</a:t>
            </a:r>
            <a:r>
              <a:rPr lang="ru-RU" sz="2000" i="1" dirty="0">
                <a:solidFill>
                  <a:srgbClr val="FFFFFF"/>
                </a:solidFill>
              </a:rPr>
              <a:t> ІКТ та </a:t>
            </a:r>
            <a:r>
              <a:rPr lang="ru-RU" sz="2000" i="1" dirty="0" err="1">
                <a:solidFill>
                  <a:srgbClr val="FFFFFF"/>
                </a:solidFill>
              </a:rPr>
              <a:t>методів</a:t>
            </a:r>
            <a:r>
              <a:rPr lang="ru-RU" sz="2000" i="1" dirty="0">
                <a:solidFill>
                  <a:srgbClr val="FFFFFF"/>
                </a:solidFill>
              </a:rPr>
              <a:t> </a:t>
            </a:r>
            <a:r>
              <a:rPr lang="ru-RU" sz="2000" i="1" dirty="0" err="1">
                <a:solidFill>
                  <a:srgbClr val="FFFFFF"/>
                </a:solidFill>
              </a:rPr>
              <a:t>дослідження</a:t>
            </a:r>
            <a:r>
              <a:rPr lang="ru-RU" sz="2000" i="1" dirty="0">
                <a:solidFill>
                  <a:srgbClr val="FFFFFF"/>
                </a:solidFill>
              </a:rPr>
              <a:t> </a:t>
            </a:r>
            <a:r>
              <a:rPr lang="ru-RU" sz="2000" i="1" dirty="0" err="1">
                <a:solidFill>
                  <a:srgbClr val="FFFFFF"/>
                </a:solidFill>
              </a:rPr>
              <a:t>результатів</a:t>
            </a:r>
            <a:r>
              <a:rPr lang="ru-RU" sz="2000" i="1" dirty="0">
                <a:solidFill>
                  <a:srgbClr val="FFFFFF"/>
                </a:solidFill>
              </a:rPr>
              <a:t>.</a:t>
            </a:r>
            <a:br>
              <a:rPr lang="ru-RU" sz="2000" i="1" dirty="0">
                <a:solidFill>
                  <a:srgbClr val="FFFFFF"/>
                </a:solidFill>
              </a:rPr>
            </a:br>
            <a:br>
              <a:rPr lang="ru-RU" sz="2000" i="1" dirty="0">
                <a:solidFill>
                  <a:srgbClr val="FFFFFF"/>
                </a:solidFill>
              </a:rPr>
            </a:br>
            <a:r>
              <a:rPr lang="ru-RU" sz="2000" i="1" dirty="0" err="1">
                <a:solidFill>
                  <a:srgbClr val="FFFFFF"/>
                </a:solidFill>
              </a:rPr>
              <a:t>Офіційний</a:t>
            </a:r>
            <a:r>
              <a:rPr lang="ru-RU" sz="2000" i="1" dirty="0">
                <a:solidFill>
                  <a:srgbClr val="FFFFFF"/>
                </a:solidFill>
              </a:rPr>
              <a:t> сайт проекту – </a:t>
            </a:r>
            <a:r>
              <a:rPr lang="en-US" sz="2000" i="1" dirty="0">
                <a:solidFill>
                  <a:srgbClr val="FFFFFF"/>
                </a:solidFill>
              </a:rPr>
              <a:t>http://mopedproject.eu/ua/ </a:t>
            </a: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CBF6CC59-3EB5-4957-81C0-F1499BF93E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873" y="199759"/>
            <a:ext cx="5991483" cy="8270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Picture 6">
            <a:extLst>
              <a:ext uri="{FF2B5EF4-FFF2-40B4-BE49-F238E27FC236}">
                <a16:creationId xmlns:a16="http://schemas.microsoft.com/office/drawing/2014/main" id="{27AAB788-1DEB-4A7B-8830-9119D6F607C4}"/>
              </a:ext>
            </a:extLst>
          </p:cNvPr>
          <p:cNvPicPr>
            <a:picLocks noChangeAspect="1"/>
          </p:cNvPicPr>
          <p:nvPr/>
        </p:nvPicPr>
        <p:blipFill>
          <a:blip r:embed="rId3"/>
          <a:stretch>
            <a:fillRect/>
          </a:stretch>
        </p:blipFill>
        <p:spPr>
          <a:xfrm>
            <a:off x="10283056" y="4953000"/>
            <a:ext cx="1905000" cy="1905000"/>
          </a:xfrm>
          <a:prstGeom prst="rect">
            <a:avLst/>
          </a:prstGeom>
        </p:spPr>
      </p:pic>
      <p:sp>
        <p:nvSpPr>
          <p:cNvPr id="13" name="TextBox 12">
            <a:extLst>
              <a:ext uri="{FF2B5EF4-FFF2-40B4-BE49-F238E27FC236}">
                <a16:creationId xmlns:a16="http://schemas.microsoft.com/office/drawing/2014/main" id="{38DAB28D-450A-4560-9C1C-AF0FC14F4D1E}"/>
              </a:ext>
            </a:extLst>
          </p:cNvPr>
          <p:cNvSpPr txBox="1"/>
          <p:nvPr/>
        </p:nvSpPr>
        <p:spPr>
          <a:xfrm>
            <a:off x="214873" y="5630467"/>
            <a:ext cx="8686800" cy="523220"/>
          </a:xfrm>
          <a:prstGeom prst="rect">
            <a:avLst/>
          </a:prstGeom>
          <a:noFill/>
        </p:spPr>
        <p:txBody>
          <a:bodyPr wrap="square">
            <a:spAutoFit/>
          </a:bodyPr>
          <a:lstStyle/>
          <a:p>
            <a:r>
              <a:rPr lang="en-US" sz="2800" dirty="0">
                <a:solidFill>
                  <a:schemeClr val="bg1"/>
                </a:solidFill>
              </a:rPr>
              <a:t>http://ifmit.luguniv.edu.ua/index.php/uk/node/549</a:t>
            </a:r>
          </a:p>
        </p:txBody>
      </p:sp>
      <p:pic>
        <p:nvPicPr>
          <p:cNvPr id="8194" name="Picture 2" descr=" ">
            <a:extLst>
              <a:ext uri="{FF2B5EF4-FFF2-40B4-BE49-F238E27FC236}">
                <a16:creationId xmlns:a16="http://schemas.microsoft.com/office/drawing/2014/main" id="{87D0FE5A-B24E-487E-B5D4-A993838FC5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873" y="1376765"/>
            <a:ext cx="22860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a:extLst>
              <a:ext uri="{FF2B5EF4-FFF2-40B4-BE49-F238E27FC236}">
                <a16:creationId xmlns:a16="http://schemas.microsoft.com/office/drawing/2014/main" id="{C44B7BCC-35D5-49E9-865B-56F62DC990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605" y="3076843"/>
            <a:ext cx="2531791" cy="1687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013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3210614" y="1507852"/>
            <a:ext cx="8737682" cy="1621417"/>
          </a:xfrm>
        </p:spPr>
        <p:txBody>
          <a:bodyPr anchor="ctr">
            <a:noAutofit/>
          </a:bodyPr>
          <a:lstStyle/>
          <a:p>
            <a:pPr lvl="0"/>
            <a:r>
              <a:rPr lang="ru-RU" sz="2000" i="1" dirty="0">
                <a:solidFill>
                  <a:srgbClr val="FFFFFF"/>
                </a:solidFill>
              </a:rPr>
              <a:t>Нова </a:t>
            </a:r>
            <a:r>
              <a:rPr lang="ru-RU" sz="2000" i="1" dirty="0" err="1">
                <a:solidFill>
                  <a:srgbClr val="FFFFFF"/>
                </a:solidFill>
              </a:rPr>
              <a:t>комп'ютерна</a:t>
            </a:r>
            <a:r>
              <a:rPr lang="ru-RU" sz="2000" i="1" dirty="0">
                <a:solidFill>
                  <a:srgbClr val="FFFFFF"/>
                </a:solidFill>
              </a:rPr>
              <a:t> </a:t>
            </a:r>
            <a:r>
              <a:rPr lang="ru-RU" sz="2000" i="1" dirty="0" err="1">
                <a:solidFill>
                  <a:srgbClr val="FFFFFF"/>
                </a:solidFill>
              </a:rPr>
              <a:t>лабораторія</a:t>
            </a:r>
            <a:br>
              <a:rPr lang="ru-RU" sz="2000" i="1" dirty="0">
                <a:solidFill>
                  <a:srgbClr val="FFFFFF"/>
                </a:solidFill>
              </a:rPr>
            </a:br>
            <a:br>
              <a:rPr lang="ru-RU" sz="2000" i="1" dirty="0">
                <a:solidFill>
                  <a:srgbClr val="FFFFFF"/>
                </a:solidFill>
              </a:rPr>
            </a:br>
            <a:r>
              <a:rPr lang="ru-RU" sz="2000" i="1" dirty="0">
                <a:solidFill>
                  <a:srgbClr val="FFFFFF"/>
                </a:solidFill>
              </a:rPr>
              <a:t>В рамках </a:t>
            </a:r>
            <a:r>
              <a:rPr lang="ru-RU" sz="2000" i="1" dirty="0" err="1">
                <a:solidFill>
                  <a:srgbClr val="FFFFFF"/>
                </a:solidFill>
              </a:rPr>
              <a:t>проєкту</a:t>
            </a:r>
            <a:r>
              <a:rPr lang="ru-RU" sz="2000" i="1" dirty="0">
                <a:solidFill>
                  <a:srgbClr val="FFFFFF"/>
                </a:solidFill>
              </a:rPr>
              <a:t> </a:t>
            </a:r>
            <a:r>
              <a:rPr lang="en-US" sz="2000" i="1" dirty="0">
                <a:solidFill>
                  <a:srgbClr val="FFFFFF"/>
                </a:solidFill>
              </a:rPr>
              <a:t>MoPED </a:t>
            </a:r>
            <a:r>
              <a:rPr lang="ru-RU" sz="2000" i="1" dirty="0">
                <a:solidFill>
                  <a:srgbClr val="FFFFFF"/>
                </a:solidFill>
              </a:rPr>
              <a:t>в </a:t>
            </a:r>
            <a:r>
              <a:rPr lang="ru-RU" sz="2000" i="1" dirty="0" err="1">
                <a:solidFill>
                  <a:srgbClr val="FFFFFF"/>
                </a:solidFill>
              </a:rPr>
              <a:t>квітні</a:t>
            </a:r>
            <a:r>
              <a:rPr lang="ru-RU" sz="2000" i="1" dirty="0">
                <a:solidFill>
                  <a:srgbClr val="FFFFFF"/>
                </a:solidFill>
              </a:rPr>
              <a:t> 2020 року в </a:t>
            </a:r>
            <a:r>
              <a:rPr lang="ru-RU" sz="2000" i="1" dirty="0" err="1">
                <a:solidFill>
                  <a:srgbClr val="FFFFFF"/>
                </a:solidFill>
              </a:rPr>
              <a:t>інституті</a:t>
            </a:r>
            <a:r>
              <a:rPr lang="ru-RU" sz="2000" i="1" dirty="0">
                <a:solidFill>
                  <a:srgbClr val="FFFFFF"/>
                </a:solidFill>
              </a:rPr>
              <a:t> </a:t>
            </a:r>
            <a:r>
              <a:rPr lang="ru-RU" sz="2000" i="1" dirty="0" err="1">
                <a:solidFill>
                  <a:srgbClr val="FFFFFF"/>
                </a:solidFill>
              </a:rPr>
              <a:t>встановлена</a:t>
            </a:r>
            <a:r>
              <a:rPr lang="ru-RU" sz="2000" i="1" dirty="0">
                <a:solidFill>
                  <a:srgbClr val="FFFFFF"/>
                </a:solidFill>
              </a:rPr>
              <a:t> нова </a:t>
            </a:r>
            <a:r>
              <a:rPr lang="ru-RU" sz="2000" i="1" dirty="0" err="1">
                <a:solidFill>
                  <a:srgbClr val="FFFFFF"/>
                </a:solidFill>
              </a:rPr>
              <a:t>лабораторія</a:t>
            </a:r>
            <a:r>
              <a:rPr lang="ru-RU" sz="2000" i="1" dirty="0">
                <a:solidFill>
                  <a:srgbClr val="FFFFFF"/>
                </a:solidFill>
              </a:rPr>
              <a:t>. Дана </a:t>
            </a:r>
            <a:r>
              <a:rPr lang="ru-RU" sz="2000" i="1" dirty="0" err="1">
                <a:solidFill>
                  <a:srgbClr val="FFFFFF"/>
                </a:solidFill>
              </a:rPr>
              <a:t>комп'ютерна</a:t>
            </a:r>
            <a:r>
              <a:rPr lang="ru-RU" sz="2000" i="1" dirty="0">
                <a:solidFill>
                  <a:srgbClr val="FFFFFF"/>
                </a:solidFill>
              </a:rPr>
              <a:t> </a:t>
            </a:r>
            <a:r>
              <a:rPr lang="ru-RU" sz="2000" i="1" dirty="0" err="1">
                <a:solidFill>
                  <a:srgbClr val="FFFFFF"/>
                </a:solidFill>
              </a:rPr>
              <a:t>лабораторія</a:t>
            </a:r>
            <a:r>
              <a:rPr lang="ru-RU" sz="2000" i="1" dirty="0">
                <a:solidFill>
                  <a:srgbClr val="FFFFFF"/>
                </a:solidFill>
              </a:rPr>
              <a:t> </a:t>
            </a:r>
            <a:r>
              <a:rPr lang="en-US" sz="2000" i="1" dirty="0">
                <a:solidFill>
                  <a:srgbClr val="FFFFFF"/>
                </a:solidFill>
              </a:rPr>
              <a:t>ICR (innovative classroom) </a:t>
            </a:r>
            <a:r>
              <a:rPr lang="ru-RU" sz="2000" i="1" dirty="0" err="1">
                <a:solidFill>
                  <a:srgbClr val="FFFFFF"/>
                </a:solidFill>
              </a:rPr>
              <a:t>містить</a:t>
            </a:r>
            <a:r>
              <a:rPr lang="ru-RU" sz="2000" i="1" dirty="0">
                <a:solidFill>
                  <a:srgbClr val="FFFFFF"/>
                </a:solidFill>
              </a:rPr>
              <a:t> </a:t>
            </a:r>
            <a:r>
              <a:rPr lang="ru-RU" sz="2000" i="1" dirty="0" err="1">
                <a:solidFill>
                  <a:srgbClr val="FFFFFF"/>
                </a:solidFill>
              </a:rPr>
              <a:t>декілька</a:t>
            </a:r>
            <a:r>
              <a:rPr lang="ru-RU" sz="2000" i="1" dirty="0">
                <a:solidFill>
                  <a:srgbClr val="FFFFFF"/>
                </a:solidFill>
              </a:rPr>
              <a:t> </a:t>
            </a:r>
            <a:r>
              <a:rPr lang="ru-RU" sz="2000" i="1" dirty="0" err="1">
                <a:solidFill>
                  <a:srgbClr val="FFFFFF"/>
                </a:solidFill>
              </a:rPr>
              <a:t>інтегрованих</a:t>
            </a:r>
            <a:r>
              <a:rPr lang="ru-RU" sz="2000" i="1" dirty="0">
                <a:solidFill>
                  <a:srgbClr val="FFFFFF"/>
                </a:solidFill>
              </a:rPr>
              <a:t> зон.</a:t>
            </a:r>
            <a:endParaRPr lang="en-US" sz="2000" i="1" dirty="0">
              <a:solidFill>
                <a:srgbClr val="FFFFFF"/>
              </a:solidFill>
            </a:endParaRP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CBF6CC59-3EB5-4957-81C0-F1499BF93E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873" y="199759"/>
            <a:ext cx="5991483" cy="8270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Picture 6">
            <a:extLst>
              <a:ext uri="{FF2B5EF4-FFF2-40B4-BE49-F238E27FC236}">
                <a16:creationId xmlns:a16="http://schemas.microsoft.com/office/drawing/2014/main" id="{27AAB788-1DEB-4A7B-8830-9119D6F607C4}"/>
              </a:ext>
            </a:extLst>
          </p:cNvPr>
          <p:cNvPicPr>
            <a:picLocks noChangeAspect="1"/>
          </p:cNvPicPr>
          <p:nvPr/>
        </p:nvPicPr>
        <p:blipFill>
          <a:blip r:embed="rId3"/>
          <a:stretch>
            <a:fillRect/>
          </a:stretch>
        </p:blipFill>
        <p:spPr>
          <a:xfrm>
            <a:off x="10283056" y="4953000"/>
            <a:ext cx="1905000" cy="1905000"/>
          </a:xfrm>
          <a:prstGeom prst="rect">
            <a:avLst/>
          </a:prstGeom>
        </p:spPr>
      </p:pic>
      <p:sp>
        <p:nvSpPr>
          <p:cNvPr id="13" name="TextBox 12">
            <a:extLst>
              <a:ext uri="{FF2B5EF4-FFF2-40B4-BE49-F238E27FC236}">
                <a16:creationId xmlns:a16="http://schemas.microsoft.com/office/drawing/2014/main" id="{38DAB28D-450A-4560-9C1C-AF0FC14F4D1E}"/>
              </a:ext>
            </a:extLst>
          </p:cNvPr>
          <p:cNvSpPr txBox="1"/>
          <p:nvPr/>
        </p:nvSpPr>
        <p:spPr>
          <a:xfrm>
            <a:off x="214873" y="5630467"/>
            <a:ext cx="8686800" cy="523220"/>
          </a:xfrm>
          <a:prstGeom prst="rect">
            <a:avLst/>
          </a:prstGeom>
          <a:noFill/>
        </p:spPr>
        <p:txBody>
          <a:bodyPr wrap="square">
            <a:spAutoFit/>
          </a:bodyPr>
          <a:lstStyle/>
          <a:p>
            <a:r>
              <a:rPr lang="en-US" sz="2800" dirty="0">
                <a:solidFill>
                  <a:schemeClr val="bg1"/>
                </a:solidFill>
              </a:rPr>
              <a:t>http://ifmit.luguniv.edu.ua/index.php/uk/node/549</a:t>
            </a:r>
          </a:p>
        </p:txBody>
      </p:sp>
      <p:pic>
        <p:nvPicPr>
          <p:cNvPr id="9218" name="Picture 2">
            <a:extLst>
              <a:ext uri="{FF2B5EF4-FFF2-40B4-BE49-F238E27FC236}">
                <a16:creationId xmlns:a16="http://schemas.microsoft.com/office/drawing/2014/main" id="{F3C0690B-3852-42DB-B84D-DD2BA88677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051" y="1617672"/>
            <a:ext cx="1953202" cy="129078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9B1118D3-B98C-45F0-9117-1AD395ABEF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051" y="3247187"/>
            <a:ext cx="1953202" cy="1302135"/>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a:extLst>
              <a:ext uri="{FF2B5EF4-FFF2-40B4-BE49-F238E27FC236}">
                <a16:creationId xmlns:a16="http://schemas.microsoft.com/office/drawing/2014/main" id="{38356163-C827-4A89-84B0-0989AED9A2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83651" y="3217114"/>
            <a:ext cx="1855476" cy="1362279"/>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a:extLst>
              <a:ext uri="{FF2B5EF4-FFF2-40B4-BE49-F238E27FC236}">
                <a16:creationId xmlns:a16="http://schemas.microsoft.com/office/drawing/2014/main" id="{4C9956B1-4601-4FBF-92A3-6B66CFFD02C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4950" y="3250406"/>
            <a:ext cx="2113635" cy="1409090"/>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a:extLst>
              <a:ext uri="{FF2B5EF4-FFF2-40B4-BE49-F238E27FC236}">
                <a16:creationId xmlns:a16="http://schemas.microsoft.com/office/drawing/2014/main" id="{4BDC32BB-0260-420E-84DD-7907438B935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04408" y="3250406"/>
            <a:ext cx="2113635" cy="1409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6440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3121404" y="2632249"/>
            <a:ext cx="8737682" cy="985384"/>
          </a:xfrm>
        </p:spPr>
        <p:txBody>
          <a:bodyPr anchor="ctr">
            <a:noAutofit/>
          </a:bodyPr>
          <a:lstStyle/>
          <a:p>
            <a:pPr lvl="0"/>
            <a:r>
              <a:rPr lang="ru-RU" sz="1800" i="1" dirty="0">
                <a:solidFill>
                  <a:srgbClr val="FFFFFF"/>
                </a:solidFill>
              </a:rPr>
              <a:t>НН ІФМІТ є партнером </a:t>
            </a:r>
            <a:r>
              <a:rPr lang="en-US" sz="1800" i="1" dirty="0">
                <a:solidFill>
                  <a:srgbClr val="FFFFFF"/>
                </a:solidFill>
              </a:rPr>
              <a:t>Cisco Academy.</a:t>
            </a:r>
            <a:br>
              <a:rPr lang="en-US" sz="1800" i="1" dirty="0">
                <a:solidFill>
                  <a:srgbClr val="FFFFFF"/>
                </a:solidFill>
              </a:rPr>
            </a:br>
            <a:br>
              <a:rPr lang="en-US" sz="1800" i="1" dirty="0">
                <a:solidFill>
                  <a:srgbClr val="FFFFFF"/>
                </a:solidFill>
              </a:rPr>
            </a:br>
            <a:r>
              <a:rPr lang="ru-RU" sz="1800" i="1" dirty="0" err="1">
                <a:solidFill>
                  <a:srgbClr val="FFFFFF"/>
                </a:solidFill>
              </a:rPr>
              <a:t>Усі</a:t>
            </a:r>
            <a:r>
              <a:rPr lang="ru-RU" sz="1800" i="1" dirty="0">
                <a:solidFill>
                  <a:srgbClr val="FFFFFF"/>
                </a:solidFill>
              </a:rPr>
              <a:t> </a:t>
            </a:r>
            <a:r>
              <a:rPr lang="ru-RU" sz="1800" i="1" dirty="0" err="1">
                <a:solidFill>
                  <a:srgbClr val="FFFFFF"/>
                </a:solidFill>
              </a:rPr>
              <a:t>охочі</a:t>
            </a:r>
            <a:r>
              <a:rPr lang="ru-RU" sz="1800" i="1" dirty="0">
                <a:solidFill>
                  <a:srgbClr val="FFFFFF"/>
                </a:solidFill>
              </a:rPr>
              <a:t> без </a:t>
            </a:r>
            <a:r>
              <a:rPr lang="ru-RU" sz="1800" i="1" dirty="0" err="1">
                <a:solidFill>
                  <a:srgbClr val="FFFFFF"/>
                </a:solidFill>
              </a:rPr>
              <a:t>обмежень</a:t>
            </a:r>
            <a:r>
              <a:rPr lang="ru-RU" sz="1800" i="1" dirty="0">
                <a:solidFill>
                  <a:srgbClr val="FFFFFF"/>
                </a:solidFill>
              </a:rPr>
              <a:t>  </a:t>
            </a:r>
            <a:r>
              <a:rPr lang="ru-RU" sz="1800" i="1" dirty="0" err="1">
                <a:solidFill>
                  <a:srgbClr val="FFFFFF"/>
                </a:solidFill>
              </a:rPr>
              <a:t>можуть</a:t>
            </a:r>
            <a:r>
              <a:rPr lang="ru-RU" sz="1800" i="1" dirty="0">
                <a:solidFill>
                  <a:srgbClr val="FFFFFF"/>
                </a:solidFill>
              </a:rPr>
              <a:t> </a:t>
            </a:r>
            <a:r>
              <a:rPr lang="ru-RU" sz="1800" i="1" dirty="0" err="1">
                <a:solidFill>
                  <a:srgbClr val="FFFFFF"/>
                </a:solidFill>
              </a:rPr>
              <a:t>записатися</a:t>
            </a:r>
            <a:r>
              <a:rPr lang="ru-RU" sz="1800" i="1" dirty="0">
                <a:solidFill>
                  <a:srgbClr val="FFFFFF"/>
                </a:solidFill>
              </a:rPr>
              <a:t> для </a:t>
            </a:r>
            <a:r>
              <a:rPr lang="ru-RU" sz="1800" i="1" dirty="0" err="1">
                <a:solidFill>
                  <a:srgbClr val="FFFFFF"/>
                </a:solidFill>
              </a:rPr>
              <a:t>участі</a:t>
            </a:r>
            <a:r>
              <a:rPr lang="ru-RU" sz="1800" i="1" dirty="0">
                <a:solidFill>
                  <a:srgbClr val="FFFFFF"/>
                </a:solidFill>
              </a:rPr>
              <a:t> в </a:t>
            </a:r>
            <a:r>
              <a:rPr lang="ru-RU" sz="1800" i="1" dirty="0" err="1">
                <a:solidFill>
                  <a:srgbClr val="FFFFFF"/>
                </a:solidFill>
              </a:rPr>
              <a:t>наступних</a:t>
            </a:r>
            <a:r>
              <a:rPr lang="ru-RU" sz="1800" i="1" dirty="0">
                <a:solidFill>
                  <a:srgbClr val="FFFFFF"/>
                </a:solidFill>
              </a:rPr>
              <a:t> курсах, </a:t>
            </a:r>
            <a:r>
              <a:rPr lang="ru-RU" sz="1800" i="1" dirty="0" err="1">
                <a:solidFill>
                  <a:srgbClr val="FFFFFF"/>
                </a:solidFill>
              </a:rPr>
              <a:t>які</a:t>
            </a:r>
            <a:r>
              <a:rPr lang="ru-RU" sz="1800" i="1" dirty="0">
                <a:solidFill>
                  <a:srgbClr val="FFFFFF"/>
                </a:solidFill>
              </a:rPr>
              <a:t> </a:t>
            </a:r>
            <a:r>
              <a:rPr lang="ru-RU" sz="1800" i="1" dirty="0" err="1">
                <a:solidFill>
                  <a:srgbClr val="FFFFFF"/>
                </a:solidFill>
              </a:rPr>
              <a:t>викладаються</a:t>
            </a:r>
            <a:r>
              <a:rPr lang="ru-RU" sz="1800" i="1" dirty="0">
                <a:solidFill>
                  <a:srgbClr val="FFFFFF"/>
                </a:solidFill>
              </a:rPr>
              <a:t> </a:t>
            </a:r>
            <a:r>
              <a:rPr lang="ru-RU" sz="1800" i="1" dirty="0" err="1">
                <a:solidFill>
                  <a:srgbClr val="FFFFFF"/>
                </a:solidFill>
              </a:rPr>
              <a:t>українською</a:t>
            </a:r>
            <a:r>
              <a:rPr lang="ru-RU" sz="1800" i="1" dirty="0">
                <a:solidFill>
                  <a:srgbClr val="FFFFFF"/>
                </a:solidFill>
              </a:rPr>
              <a:t> </a:t>
            </a:r>
            <a:r>
              <a:rPr lang="ru-RU" sz="1800" i="1" dirty="0" err="1">
                <a:solidFill>
                  <a:srgbClr val="FFFFFF"/>
                </a:solidFill>
              </a:rPr>
              <a:t>мовою</a:t>
            </a:r>
            <a:r>
              <a:rPr lang="ru-RU" sz="1800" i="1" dirty="0">
                <a:solidFill>
                  <a:srgbClr val="FFFFFF"/>
                </a:solidFill>
              </a:rPr>
              <a:t>:</a:t>
            </a:r>
            <a:br>
              <a:rPr lang="ru-RU" sz="1800" i="1" dirty="0">
                <a:solidFill>
                  <a:srgbClr val="FFFFFF"/>
                </a:solidFill>
              </a:rPr>
            </a:br>
            <a:br>
              <a:rPr lang="ru-RU" sz="1800" i="1" dirty="0">
                <a:solidFill>
                  <a:srgbClr val="FFFFFF"/>
                </a:solidFill>
              </a:rPr>
            </a:br>
            <a:r>
              <a:rPr lang="en-US" sz="1800" i="1" dirty="0">
                <a:solidFill>
                  <a:srgbClr val="FFFFFF"/>
                </a:solidFill>
              </a:rPr>
              <a:t>Intro to Packet Tracer</a:t>
            </a:r>
            <a:br>
              <a:rPr lang="en-US" sz="1800" i="1" dirty="0">
                <a:solidFill>
                  <a:srgbClr val="FFFFFF"/>
                </a:solidFill>
              </a:rPr>
            </a:br>
            <a:r>
              <a:rPr lang="en-US" sz="1800" i="1" dirty="0">
                <a:solidFill>
                  <a:srgbClr val="FFFFFF"/>
                </a:solidFill>
              </a:rPr>
              <a:t>Introduction to Cybersecurity</a:t>
            </a:r>
            <a:br>
              <a:rPr lang="en-US" sz="1800" i="1" dirty="0">
                <a:solidFill>
                  <a:srgbClr val="FFFFFF"/>
                </a:solidFill>
              </a:rPr>
            </a:br>
            <a:r>
              <a:rPr lang="en-US" sz="1800" i="1" dirty="0">
                <a:solidFill>
                  <a:srgbClr val="FFFFFF"/>
                </a:solidFill>
              </a:rPr>
              <a:t>Introduction to IoT</a:t>
            </a:r>
            <a:br>
              <a:rPr lang="en-US" sz="1800" i="1" dirty="0">
                <a:solidFill>
                  <a:srgbClr val="FFFFFF"/>
                </a:solidFill>
              </a:rPr>
            </a:br>
            <a:r>
              <a:rPr lang="en-US" sz="1800" i="1" dirty="0">
                <a:solidFill>
                  <a:srgbClr val="FFFFFF"/>
                </a:solidFill>
              </a:rPr>
              <a:t>Cybersecurity Essentials</a:t>
            </a:r>
            <a:br>
              <a:rPr lang="uk-UA" sz="1800" i="1" dirty="0">
                <a:solidFill>
                  <a:srgbClr val="FFFFFF"/>
                </a:solidFill>
              </a:rPr>
            </a:br>
            <a:br>
              <a:rPr lang="uk-UA" sz="1800" i="1" dirty="0">
                <a:solidFill>
                  <a:srgbClr val="FFFFFF"/>
                </a:solidFill>
              </a:rPr>
            </a:br>
            <a:r>
              <a:rPr lang="uk-UA" sz="1800" i="1" dirty="0">
                <a:solidFill>
                  <a:srgbClr val="FFFFFF"/>
                </a:solidFill>
              </a:rPr>
              <a:t> рамках відповідних курсів ви маєте можливість записатися на:</a:t>
            </a:r>
            <a:br>
              <a:rPr lang="uk-UA" sz="1800" i="1" dirty="0">
                <a:solidFill>
                  <a:srgbClr val="FFFFFF"/>
                </a:solidFill>
              </a:rPr>
            </a:br>
            <a:br>
              <a:rPr lang="uk-UA" sz="1800" i="1" dirty="0">
                <a:solidFill>
                  <a:srgbClr val="FFFFFF"/>
                </a:solidFill>
              </a:rPr>
            </a:br>
            <a:r>
              <a:rPr lang="en-US" sz="1800" i="1" dirty="0">
                <a:solidFill>
                  <a:srgbClr val="FFFFFF"/>
                </a:solidFill>
              </a:rPr>
              <a:t>CCNA: Introduction to Networks</a:t>
            </a:r>
            <a:br>
              <a:rPr lang="en-US" sz="1800" i="1" dirty="0">
                <a:solidFill>
                  <a:srgbClr val="FFFFFF"/>
                </a:solidFill>
              </a:rPr>
            </a:br>
            <a:r>
              <a:rPr lang="en-US" sz="1800" i="1" dirty="0">
                <a:solidFill>
                  <a:srgbClr val="FFFFFF"/>
                </a:solidFill>
              </a:rPr>
              <a:t>CCNA: Switching, Routing, and Wireless Essentials</a:t>
            </a: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CBF6CC59-3EB5-4957-81C0-F1499BF93E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873" y="199759"/>
            <a:ext cx="5991483" cy="8270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Picture 6">
            <a:extLst>
              <a:ext uri="{FF2B5EF4-FFF2-40B4-BE49-F238E27FC236}">
                <a16:creationId xmlns:a16="http://schemas.microsoft.com/office/drawing/2014/main" id="{27AAB788-1DEB-4A7B-8830-9119D6F607C4}"/>
              </a:ext>
            </a:extLst>
          </p:cNvPr>
          <p:cNvPicPr>
            <a:picLocks noChangeAspect="1"/>
          </p:cNvPicPr>
          <p:nvPr/>
        </p:nvPicPr>
        <p:blipFill>
          <a:blip r:embed="rId3"/>
          <a:stretch>
            <a:fillRect/>
          </a:stretch>
        </p:blipFill>
        <p:spPr>
          <a:xfrm>
            <a:off x="10283056" y="4953000"/>
            <a:ext cx="1905000" cy="1905000"/>
          </a:xfrm>
          <a:prstGeom prst="rect">
            <a:avLst/>
          </a:prstGeom>
        </p:spPr>
      </p:pic>
      <p:sp>
        <p:nvSpPr>
          <p:cNvPr id="13" name="TextBox 12">
            <a:extLst>
              <a:ext uri="{FF2B5EF4-FFF2-40B4-BE49-F238E27FC236}">
                <a16:creationId xmlns:a16="http://schemas.microsoft.com/office/drawing/2014/main" id="{38DAB28D-450A-4560-9C1C-AF0FC14F4D1E}"/>
              </a:ext>
            </a:extLst>
          </p:cNvPr>
          <p:cNvSpPr txBox="1"/>
          <p:nvPr/>
        </p:nvSpPr>
        <p:spPr>
          <a:xfrm>
            <a:off x="214873" y="5630467"/>
            <a:ext cx="8686800" cy="523220"/>
          </a:xfrm>
          <a:prstGeom prst="rect">
            <a:avLst/>
          </a:prstGeom>
          <a:noFill/>
        </p:spPr>
        <p:txBody>
          <a:bodyPr wrap="square">
            <a:spAutoFit/>
          </a:bodyPr>
          <a:lstStyle/>
          <a:p>
            <a:r>
              <a:rPr lang="en-US" sz="2800" dirty="0">
                <a:solidFill>
                  <a:schemeClr val="bg1"/>
                </a:solidFill>
              </a:rPr>
              <a:t>http://ifmit.luguniv.edu.ua/uk/cisco-09-2020</a:t>
            </a:r>
          </a:p>
        </p:txBody>
      </p:sp>
      <p:pic>
        <p:nvPicPr>
          <p:cNvPr id="10242" name="Picture 2" descr="Cisco">
            <a:extLst>
              <a:ext uri="{FF2B5EF4-FFF2-40B4-BE49-F238E27FC236}">
                <a16:creationId xmlns:a16="http://schemas.microsoft.com/office/drawing/2014/main" id="{440D9C17-29EE-49A6-ADE0-EC49A99743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76" y="2351177"/>
            <a:ext cx="3110028" cy="1266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4438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2854712" y="1352047"/>
            <a:ext cx="9075581" cy="1337633"/>
          </a:xfrm>
        </p:spPr>
        <p:txBody>
          <a:bodyPr anchor="ctr">
            <a:noAutofit/>
          </a:bodyPr>
          <a:lstStyle/>
          <a:p>
            <a:pPr lvl="0"/>
            <a:r>
              <a:rPr lang="ru-RU" sz="1800" i="1" dirty="0">
                <a:solidFill>
                  <a:srgbClr val="FFFFFF"/>
                </a:solidFill>
              </a:rPr>
              <a:t>НН ІФМІТ </a:t>
            </a:r>
            <a:r>
              <a:rPr lang="ru-RU" sz="1800" i="1" dirty="0" err="1">
                <a:solidFill>
                  <a:srgbClr val="FFFFFF"/>
                </a:solidFill>
              </a:rPr>
              <a:t>соціально-гуманітарної</a:t>
            </a:r>
            <a:r>
              <a:rPr lang="ru-RU" sz="1800" i="1" dirty="0">
                <a:solidFill>
                  <a:srgbClr val="FFFFFF"/>
                </a:solidFill>
              </a:rPr>
              <a:t> </a:t>
            </a:r>
            <a:r>
              <a:rPr lang="ru-RU" sz="1800" i="1" dirty="0" err="1">
                <a:solidFill>
                  <a:srgbClr val="FFFFFF"/>
                </a:solidFill>
              </a:rPr>
              <a:t>роботи</a:t>
            </a:r>
            <a:r>
              <a:rPr lang="ru-RU" sz="1800" i="1" dirty="0">
                <a:solidFill>
                  <a:srgbClr val="FFFFFF"/>
                </a:solidFill>
              </a:rPr>
              <a:t> сфера</a:t>
            </a:r>
            <a:br>
              <a:rPr lang="en-US" sz="1800" i="1" dirty="0">
                <a:solidFill>
                  <a:srgbClr val="FFFFFF"/>
                </a:solidFill>
              </a:rPr>
            </a:br>
            <a:br>
              <a:rPr lang="en-US" sz="1800" i="1" dirty="0">
                <a:solidFill>
                  <a:srgbClr val="FFFFFF"/>
                </a:solidFill>
              </a:rPr>
            </a:br>
            <a:r>
              <a:rPr lang="uk-UA" sz="1800" i="1" dirty="0">
                <a:solidFill>
                  <a:srgbClr val="FFFFFF"/>
                </a:solidFill>
              </a:rPr>
              <a:t>Студенти активно приймають участь у різноманітних заходах. </a:t>
            </a:r>
            <a:endParaRPr lang="en-US" sz="1800" i="1" dirty="0">
              <a:solidFill>
                <a:srgbClr val="FFFFFF"/>
              </a:solidFill>
            </a:endParaRP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CBF6CC59-3EB5-4957-81C0-F1499BF93E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873" y="199759"/>
            <a:ext cx="5991483" cy="8270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Picture 6">
            <a:extLst>
              <a:ext uri="{FF2B5EF4-FFF2-40B4-BE49-F238E27FC236}">
                <a16:creationId xmlns:a16="http://schemas.microsoft.com/office/drawing/2014/main" id="{27AAB788-1DEB-4A7B-8830-9119D6F607C4}"/>
              </a:ext>
            </a:extLst>
          </p:cNvPr>
          <p:cNvPicPr>
            <a:picLocks noChangeAspect="1"/>
          </p:cNvPicPr>
          <p:nvPr/>
        </p:nvPicPr>
        <p:blipFill>
          <a:blip r:embed="rId3"/>
          <a:stretch>
            <a:fillRect/>
          </a:stretch>
        </p:blipFill>
        <p:spPr>
          <a:xfrm>
            <a:off x="10283056" y="4953000"/>
            <a:ext cx="1905000" cy="1905000"/>
          </a:xfrm>
          <a:prstGeom prst="rect">
            <a:avLst/>
          </a:prstGeom>
        </p:spPr>
      </p:pic>
      <p:sp>
        <p:nvSpPr>
          <p:cNvPr id="13" name="TextBox 12">
            <a:extLst>
              <a:ext uri="{FF2B5EF4-FFF2-40B4-BE49-F238E27FC236}">
                <a16:creationId xmlns:a16="http://schemas.microsoft.com/office/drawing/2014/main" id="{38DAB28D-450A-4560-9C1C-AF0FC14F4D1E}"/>
              </a:ext>
            </a:extLst>
          </p:cNvPr>
          <p:cNvSpPr txBox="1"/>
          <p:nvPr/>
        </p:nvSpPr>
        <p:spPr>
          <a:xfrm>
            <a:off x="214873" y="5630467"/>
            <a:ext cx="8686800" cy="523220"/>
          </a:xfrm>
          <a:prstGeom prst="rect">
            <a:avLst/>
          </a:prstGeom>
          <a:noFill/>
        </p:spPr>
        <p:txBody>
          <a:bodyPr wrap="square">
            <a:spAutoFit/>
          </a:bodyPr>
          <a:lstStyle/>
          <a:p>
            <a:r>
              <a:rPr lang="en-US" sz="2800" dirty="0">
                <a:solidFill>
                  <a:schemeClr val="bg1"/>
                </a:solidFill>
              </a:rPr>
              <a:t>http://ifmit.luguniv.edu.ua/uk/node/367</a:t>
            </a:r>
          </a:p>
        </p:txBody>
      </p:sp>
      <p:pic>
        <p:nvPicPr>
          <p:cNvPr id="11266" name="Picture 2" descr="21/02/2020">
            <a:extLst>
              <a:ext uri="{FF2B5EF4-FFF2-40B4-BE49-F238E27FC236}">
                <a16:creationId xmlns:a16="http://schemas.microsoft.com/office/drawing/2014/main" id="{14B2A861-795C-44F6-9644-FB6AFDABAE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677" y="1441707"/>
            <a:ext cx="2182821" cy="1636397"/>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посвята у студенти">
            <a:extLst>
              <a:ext uri="{FF2B5EF4-FFF2-40B4-BE49-F238E27FC236}">
                <a16:creationId xmlns:a16="http://schemas.microsoft.com/office/drawing/2014/main" id="{ACFF3678-2B8A-420B-B07F-D01F001802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034" y="3405217"/>
            <a:ext cx="2320105" cy="1546737"/>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a:extLst>
              <a:ext uri="{FF2B5EF4-FFF2-40B4-BE49-F238E27FC236}">
                <a16:creationId xmlns:a16="http://schemas.microsoft.com/office/drawing/2014/main" id="{06FC8FA2-ADDD-436A-A883-D3F29F22952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7762" y="3326610"/>
            <a:ext cx="2183435" cy="1635305"/>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a:extLst>
              <a:ext uri="{FF2B5EF4-FFF2-40B4-BE49-F238E27FC236}">
                <a16:creationId xmlns:a16="http://schemas.microsoft.com/office/drawing/2014/main" id="{A5B7E6E6-5068-4453-B66E-CE7F3ED2436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0937" y="3290282"/>
            <a:ext cx="2183435" cy="1635872"/>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descr="конкурс сюрприз">
            <a:extLst>
              <a:ext uri="{FF2B5EF4-FFF2-40B4-BE49-F238E27FC236}">
                <a16:creationId xmlns:a16="http://schemas.microsoft.com/office/drawing/2014/main" id="{B797481D-783E-48F7-BC4D-9BED40AF510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14112" y="3274055"/>
            <a:ext cx="2531791" cy="1687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4687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2854712" y="1352047"/>
            <a:ext cx="9075581" cy="1337633"/>
          </a:xfrm>
        </p:spPr>
        <p:txBody>
          <a:bodyPr anchor="ctr">
            <a:noAutofit/>
          </a:bodyPr>
          <a:lstStyle/>
          <a:p>
            <a:pPr lvl="0"/>
            <a:r>
              <a:rPr lang="ru-RU" sz="1800" i="1" dirty="0">
                <a:solidFill>
                  <a:srgbClr val="FFFFFF"/>
                </a:solidFill>
              </a:rPr>
              <a:t>НН ІФМІТ </a:t>
            </a:r>
            <a:r>
              <a:rPr lang="ru-RU" sz="1800" i="1" dirty="0" err="1">
                <a:solidFill>
                  <a:srgbClr val="FFFFFF"/>
                </a:solidFill>
              </a:rPr>
              <a:t>соціально-гуманітарної</a:t>
            </a:r>
            <a:r>
              <a:rPr lang="ru-RU" sz="1800" i="1" dirty="0">
                <a:solidFill>
                  <a:srgbClr val="FFFFFF"/>
                </a:solidFill>
              </a:rPr>
              <a:t> </a:t>
            </a:r>
            <a:r>
              <a:rPr lang="ru-RU" sz="1800" i="1" dirty="0" err="1">
                <a:solidFill>
                  <a:srgbClr val="FFFFFF"/>
                </a:solidFill>
              </a:rPr>
              <a:t>роботи</a:t>
            </a:r>
            <a:r>
              <a:rPr lang="ru-RU" sz="1800" i="1" dirty="0">
                <a:solidFill>
                  <a:srgbClr val="FFFFFF"/>
                </a:solidFill>
              </a:rPr>
              <a:t> сфера</a:t>
            </a:r>
            <a:br>
              <a:rPr lang="en-US" sz="1800" i="1" dirty="0">
                <a:solidFill>
                  <a:srgbClr val="FFFFFF"/>
                </a:solidFill>
              </a:rPr>
            </a:br>
            <a:br>
              <a:rPr lang="en-US" sz="1800" i="1" dirty="0">
                <a:solidFill>
                  <a:srgbClr val="FFFFFF"/>
                </a:solidFill>
              </a:rPr>
            </a:br>
            <a:r>
              <a:rPr lang="uk-UA" sz="1800" i="1" dirty="0">
                <a:solidFill>
                  <a:srgbClr val="FFFFFF"/>
                </a:solidFill>
              </a:rPr>
              <a:t>Студенти активно приймають участь у </a:t>
            </a:r>
            <a:r>
              <a:rPr lang="uk-UA" sz="1800" i="1" dirty="0" err="1">
                <a:solidFill>
                  <a:srgbClr val="FFFFFF"/>
                </a:solidFill>
              </a:rPr>
              <a:t>проєктах</a:t>
            </a:r>
            <a:r>
              <a:rPr lang="uk-UA" sz="1800" i="1" dirty="0">
                <a:solidFill>
                  <a:srgbClr val="FFFFFF"/>
                </a:solidFill>
              </a:rPr>
              <a:t>.  Так студенти </a:t>
            </a:r>
            <a:r>
              <a:rPr lang="uk-UA" sz="1800" i="1" dirty="0" err="1">
                <a:solidFill>
                  <a:srgbClr val="FFFFFF"/>
                </a:solidFill>
              </a:rPr>
              <a:t>вийграли</a:t>
            </a:r>
            <a:r>
              <a:rPr lang="uk-UA" sz="1800" i="1" dirty="0">
                <a:solidFill>
                  <a:srgbClr val="FFFFFF"/>
                </a:solidFill>
              </a:rPr>
              <a:t> грант на створення </a:t>
            </a:r>
            <a:r>
              <a:rPr lang="en-US" sz="1800" i="1" dirty="0" err="1">
                <a:solidFill>
                  <a:srgbClr val="FFFFFF"/>
                </a:solidFill>
              </a:rPr>
              <a:t>Youtube</a:t>
            </a:r>
            <a:r>
              <a:rPr lang="en-US" sz="1800" i="1" dirty="0">
                <a:solidFill>
                  <a:srgbClr val="FFFFFF"/>
                </a:solidFill>
              </a:rPr>
              <a:t> Studio</a:t>
            </a: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CBF6CC59-3EB5-4957-81C0-F1499BF93E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873" y="199759"/>
            <a:ext cx="5991483" cy="8270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Picture 6">
            <a:extLst>
              <a:ext uri="{FF2B5EF4-FFF2-40B4-BE49-F238E27FC236}">
                <a16:creationId xmlns:a16="http://schemas.microsoft.com/office/drawing/2014/main" id="{27AAB788-1DEB-4A7B-8830-9119D6F607C4}"/>
              </a:ext>
            </a:extLst>
          </p:cNvPr>
          <p:cNvPicPr>
            <a:picLocks noChangeAspect="1"/>
          </p:cNvPicPr>
          <p:nvPr/>
        </p:nvPicPr>
        <p:blipFill>
          <a:blip r:embed="rId3"/>
          <a:stretch>
            <a:fillRect/>
          </a:stretch>
        </p:blipFill>
        <p:spPr>
          <a:xfrm>
            <a:off x="10283056" y="4953000"/>
            <a:ext cx="1905000" cy="1905000"/>
          </a:xfrm>
          <a:prstGeom prst="rect">
            <a:avLst/>
          </a:prstGeom>
        </p:spPr>
      </p:pic>
      <p:sp>
        <p:nvSpPr>
          <p:cNvPr id="13" name="TextBox 12">
            <a:extLst>
              <a:ext uri="{FF2B5EF4-FFF2-40B4-BE49-F238E27FC236}">
                <a16:creationId xmlns:a16="http://schemas.microsoft.com/office/drawing/2014/main" id="{38DAB28D-450A-4560-9C1C-AF0FC14F4D1E}"/>
              </a:ext>
            </a:extLst>
          </p:cNvPr>
          <p:cNvSpPr txBox="1"/>
          <p:nvPr/>
        </p:nvSpPr>
        <p:spPr>
          <a:xfrm>
            <a:off x="214873" y="5630467"/>
            <a:ext cx="8686800" cy="523220"/>
          </a:xfrm>
          <a:prstGeom prst="rect">
            <a:avLst/>
          </a:prstGeom>
          <a:noFill/>
        </p:spPr>
        <p:txBody>
          <a:bodyPr wrap="square">
            <a:spAutoFit/>
          </a:bodyPr>
          <a:lstStyle/>
          <a:p>
            <a:r>
              <a:rPr lang="en-US" sz="2800" dirty="0">
                <a:solidFill>
                  <a:schemeClr val="bg1"/>
                </a:solidFill>
              </a:rPr>
              <a:t>http://ifmit.luguniv.edu.ua/index.php/uk/node/523</a:t>
            </a:r>
          </a:p>
        </p:txBody>
      </p:sp>
      <p:pic>
        <p:nvPicPr>
          <p:cNvPr id="12290" name="Picture 2" descr="Open blog studio">
            <a:extLst>
              <a:ext uri="{FF2B5EF4-FFF2-40B4-BE49-F238E27FC236}">
                <a16:creationId xmlns:a16="http://schemas.microsoft.com/office/drawing/2014/main" id="{8A6CFC66-763C-4844-AE51-FD062A5387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311" y="1337043"/>
            <a:ext cx="2427045" cy="161803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Open youtube studio">
            <a:extLst>
              <a:ext uri="{FF2B5EF4-FFF2-40B4-BE49-F238E27FC236}">
                <a16:creationId xmlns:a16="http://schemas.microsoft.com/office/drawing/2014/main" id="{276353AF-F997-4C68-B24A-B47AB63C4C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266" y="3265287"/>
            <a:ext cx="2396090" cy="1599368"/>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Open blog Studio">
            <a:extLst>
              <a:ext uri="{FF2B5EF4-FFF2-40B4-BE49-F238E27FC236}">
                <a16:creationId xmlns:a16="http://schemas.microsoft.com/office/drawing/2014/main" id="{F6CAF112-3363-4090-8F5A-DEE68BE1F25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05815" y="3247952"/>
            <a:ext cx="2396090" cy="1593459"/>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Open blog studio">
            <a:extLst>
              <a:ext uri="{FF2B5EF4-FFF2-40B4-BE49-F238E27FC236}">
                <a16:creationId xmlns:a16="http://schemas.microsoft.com/office/drawing/2014/main" id="{F523166D-11A8-49A9-ABB9-0F429EBFE69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03364" y="3242043"/>
            <a:ext cx="2396090" cy="1599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2451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2854712" y="1352047"/>
            <a:ext cx="9075581" cy="1337633"/>
          </a:xfrm>
        </p:spPr>
        <p:txBody>
          <a:bodyPr anchor="ctr">
            <a:noAutofit/>
          </a:bodyPr>
          <a:lstStyle/>
          <a:p>
            <a:pPr lvl="0"/>
            <a:r>
              <a:rPr lang="ru-RU" sz="1800" i="1" dirty="0">
                <a:solidFill>
                  <a:srgbClr val="FFFFFF"/>
                </a:solidFill>
              </a:rPr>
              <a:t>НН ІФМІТ </a:t>
            </a:r>
            <a:r>
              <a:rPr lang="ru-RU" sz="1800" i="1" dirty="0" err="1">
                <a:solidFill>
                  <a:srgbClr val="FFFFFF"/>
                </a:solidFill>
              </a:rPr>
              <a:t>соціально-гуманітарної</a:t>
            </a:r>
            <a:r>
              <a:rPr lang="ru-RU" sz="1800" i="1" dirty="0">
                <a:solidFill>
                  <a:srgbClr val="FFFFFF"/>
                </a:solidFill>
              </a:rPr>
              <a:t> </a:t>
            </a:r>
            <a:r>
              <a:rPr lang="ru-RU" sz="1800" i="1" dirty="0" err="1">
                <a:solidFill>
                  <a:srgbClr val="FFFFFF"/>
                </a:solidFill>
              </a:rPr>
              <a:t>роботи</a:t>
            </a:r>
            <a:r>
              <a:rPr lang="ru-RU" sz="1800" i="1" dirty="0">
                <a:solidFill>
                  <a:srgbClr val="FFFFFF"/>
                </a:solidFill>
              </a:rPr>
              <a:t> сфера</a:t>
            </a:r>
            <a:br>
              <a:rPr lang="en-US" sz="1800" i="1" dirty="0">
                <a:solidFill>
                  <a:srgbClr val="FFFFFF"/>
                </a:solidFill>
              </a:rPr>
            </a:br>
            <a:br>
              <a:rPr lang="en-US" sz="1800" i="1" dirty="0">
                <a:solidFill>
                  <a:srgbClr val="FFFFFF"/>
                </a:solidFill>
              </a:rPr>
            </a:br>
            <a:r>
              <a:rPr lang="uk-UA" sz="1800" i="1" dirty="0">
                <a:solidFill>
                  <a:srgbClr val="FFFFFF"/>
                </a:solidFill>
              </a:rPr>
              <a:t>Студенти активно приймають участь</a:t>
            </a:r>
            <a:r>
              <a:rPr lang="en-US" sz="1800" i="1" dirty="0">
                <a:solidFill>
                  <a:srgbClr val="FFFFFF"/>
                </a:solidFill>
              </a:rPr>
              <a:t> </a:t>
            </a:r>
            <a:r>
              <a:rPr lang="ru-RU" sz="1800" i="1" dirty="0">
                <a:solidFill>
                  <a:srgbClr val="FFFFFF"/>
                </a:solidFill>
              </a:rPr>
              <a:t>у </a:t>
            </a:r>
            <a:r>
              <a:rPr lang="ru-RU" sz="1800" i="1" dirty="0" err="1">
                <a:solidFill>
                  <a:srgbClr val="FFFFFF"/>
                </a:solidFill>
              </a:rPr>
              <a:t>спортивних</a:t>
            </a:r>
            <a:r>
              <a:rPr lang="ru-RU" sz="1800" i="1" dirty="0">
                <a:solidFill>
                  <a:srgbClr val="FFFFFF"/>
                </a:solidFill>
              </a:rPr>
              <a:t> </a:t>
            </a:r>
            <a:r>
              <a:rPr lang="ru-RU" sz="1800" i="1" dirty="0" err="1">
                <a:solidFill>
                  <a:srgbClr val="FFFFFF"/>
                </a:solidFill>
              </a:rPr>
              <a:t>змаганнях</a:t>
            </a:r>
            <a:r>
              <a:rPr lang="ru-RU" sz="1800" i="1" dirty="0">
                <a:solidFill>
                  <a:srgbClr val="FFFFFF"/>
                </a:solidFill>
              </a:rPr>
              <a:t> </a:t>
            </a:r>
            <a:endParaRPr lang="en-US" sz="1800" i="1" dirty="0">
              <a:solidFill>
                <a:srgbClr val="FFFFFF"/>
              </a:solidFill>
            </a:endParaRP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CBF6CC59-3EB5-4957-81C0-F1499BF93E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873" y="199759"/>
            <a:ext cx="5991483" cy="8270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Picture 6">
            <a:extLst>
              <a:ext uri="{FF2B5EF4-FFF2-40B4-BE49-F238E27FC236}">
                <a16:creationId xmlns:a16="http://schemas.microsoft.com/office/drawing/2014/main" id="{27AAB788-1DEB-4A7B-8830-9119D6F607C4}"/>
              </a:ext>
            </a:extLst>
          </p:cNvPr>
          <p:cNvPicPr>
            <a:picLocks noChangeAspect="1"/>
          </p:cNvPicPr>
          <p:nvPr/>
        </p:nvPicPr>
        <p:blipFill>
          <a:blip r:embed="rId3"/>
          <a:stretch>
            <a:fillRect/>
          </a:stretch>
        </p:blipFill>
        <p:spPr>
          <a:xfrm>
            <a:off x="10283056" y="4953000"/>
            <a:ext cx="1905000" cy="1905000"/>
          </a:xfrm>
          <a:prstGeom prst="rect">
            <a:avLst/>
          </a:prstGeom>
        </p:spPr>
      </p:pic>
      <p:sp>
        <p:nvSpPr>
          <p:cNvPr id="13" name="TextBox 12">
            <a:extLst>
              <a:ext uri="{FF2B5EF4-FFF2-40B4-BE49-F238E27FC236}">
                <a16:creationId xmlns:a16="http://schemas.microsoft.com/office/drawing/2014/main" id="{38DAB28D-450A-4560-9C1C-AF0FC14F4D1E}"/>
              </a:ext>
            </a:extLst>
          </p:cNvPr>
          <p:cNvSpPr txBox="1"/>
          <p:nvPr/>
        </p:nvSpPr>
        <p:spPr>
          <a:xfrm>
            <a:off x="304083" y="5643890"/>
            <a:ext cx="8686800" cy="523220"/>
          </a:xfrm>
          <a:prstGeom prst="rect">
            <a:avLst/>
          </a:prstGeom>
          <a:noFill/>
        </p:spPr>
        <p:txBody>
          <a:bodyPr wrap="square">
            <a:spAutoFit/>
          </a:bodyPr>
          <a:lstStyle/>
          <a:p>
            <a:r>
              <a:rPr lang="en-US" sz="2800" dirty="0">
                <a:solidFill>
                  <a:schemeClr val="bg1"/>
                </a:solidFill>
              </a:rPr>
              <a:t>http://ifmit.luguniv.edu.ua/uk/node/563</a:t>
            </a:r>
          </a:p>
        </p:txBody>
      </p:sp>
      <p:pic>
        <p:nvPicPr>
          <p:cNvPr id="13314" name="Picture 2">
            <a:extLst>
              <a:ext uri="{FF2B5EF4-FFF2-40B4-BE49-F238E27FC236}">
                <a16:creationId xmlns:a16="http://schemas.microsoft.com/office/drawing/2014/main" id="{53179846-D1DE-4B1C-B088-6CE5BA696C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39" y="1352047"/>
            <a:ext cx="2642973" cy="1761982"/>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a:extLst>
              <a:ext uri="{FF2B5EF4-FFF2-40B4-BE49-F238E27FC236}">
                <a16:creationId xmlns:a16="http://schemas.microsoft.com/office/drawing/2014/main" id="{05EDD9D6-0C29-4FA3-9CB3-104F244872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39" y="3351675"/>
            <a:ext cx="2642974" cy="1761982"/>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a:extLst>
              <a:ext uri="{FF2B5EF4-FFF2-40B4-BE49-F238E27FC236}">
                <a16:creationId xmlns:a16="http://schemas.microsoft.com/office/drawing/2014/main" id="{5591ADB8-E30E-4E0E-84BF-FE58176D85F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56392" y="3351675"/>
            <a:ext cx="2771780" cy="1847853"/>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a:extLst>
              <a:ext uri="{FF2B5EF4-FFF2-40B4-BE49-F238E27FC236}">
                <a16:creationId xmlns:a16="http://schemas.microsoft.com/office/drawing/2014/main" id="{29794DAA-71D7-49CB-906E-6BB6E261692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8228" y="3330510"/>
            <a:ext cx="2771780" cy="1847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2919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177156" y="1579735"/>
            <a:ext cx="10058400" cy="3723275"/>
          </a:xfrm>
        </p:spPr>
        <p:txBody>
          <a:bodyPr anchor="ctr">
            <a:normAutofit fontScale="90000"/>
          </a:bodyPr>
          <a:lstStyle/>
          <a:p>
            <a:pPr lvl="0"/>
            <a:r>
              <a:rPr lang="ru-RU" sz="3600" i="1" dirty="0" err="1">
                <a:solidFill>
                  <a:srgbClr val="FFFFFF"/>
                </a:solidFill>
              </a:rPr>
              <a:t>Навчально-науковий</a:t>
            </a:r>
            <a:r>
              <a:rPr lang="ru-RU" sz="3600" i="1" dirty="0">
                <a:solidFill>
                  <a:srgbClr val="FFFFFF"/>
                </a:solidFill>
              </a:rPr>
              <a:t> </a:t>
            </a:r>
            <a:r>
              <a:rPr lang="ru-RU" sz="3600" i="1" dirty="0" err="1">
                <a:solidFill>
                  <a:srgbClr val="FFFFFF"/>
                </a:solidFill>
              </a:rPr>
              <a:t>інститут</a:t>
            </a:r>
            <a:r>
              <a:rPr lang="ru-RU" sz="3600" i="1" dirty="0">
                <a:solidFill>
                  <a:srgbClr val="FFFFFF"/>
                </a:solidFill>
              </a:rPr>
              <a:t> </a:t>
            </a:r>
            <a:r>
              <a:rPr lang="ru-RU" sz="3600" i="1" dirty="0" err="1">
                <a:solidFill>
                  <a:srgbClr val="FFFFFF"/>
                </a:solidFill>
              </a:rPr>
              <a:t>фізики</a:t>
            </a:r>
            <a:r>
              <a:rPr lang="ru-RU" sz="3600" i="1" dirty="0">
                <a:solidFill>
                  <a:srgbClr val="FFFFFF"/>
                </a:solidFill>
              </a:rPr>
              <a:t>, математики та </a:t>
            </a:r>
            <a:r>
              <a:rPr lang="ru-RU" sz="3600" i="1" dirty="0" err="1">
                <a:solidFill>
                  <a:srgbClr val="FFFFFF"/>
                </a:solidFill>
              </a:rPr>
              <a:t>інформаційних</a:t>
            </a:r>
            <a:r>
              <a:rPr lang="ru-RU" sz="3600" i="1" dirty="0">
                <a:solidFill>
                  <a:srgbClr val="FFFFFF"/>
                </a:solidFill>
              </a:rPr>
              <a:t> </a:t>
            </a:r>
            <a:r>
              <a:rPr lang="ru-RU" sz="3600" i="1" dirty="0" err="1">
                <a:solidFill>
                  <a:srgbClr val="FFFFFF"/>
                </a:solidFill>
              </a:rPr>
              <a:t>технологій</a:t>
            </a:r>
            <a:r>
              <a:rPr lang="ru-RU" sz="3600" i="1" dirty="0">
                <a:solidFill>
                  <a:srgbClr val="FFFFFF"/>
                </a:solidFill>
              </a:rPr>
              <a:t> (НН ІФМІТ) створено 1 </a:t>
            </a:r>
            <a:r>
              <a:rPr lang="ru-RU" sz="3600" i="1" dirty="0" err="1">
                <a:solidFill>
                  <a:srgbClr val="FFFFFF"/>
                </a:solidFill>
              </a:rPr>
              <a:t>грудня</a:t>
            </a:r>
            <a:r>
              <a:rPr lang="ru-RU" sz="3600" i="1" dirty="0">
                <a:solidFill>
                  <a:srgbClr val="FFFFFF"/>
                </a:solidFill>
              </a:rPr>
              <a:t> 2007. </a:t>
            </a:r>
            <a:r>
              <a:rPr lang="ru-RU" sz="3600" i="1" dirty="0" err="1">
                <a:solidFill>
                  <a:srgbClr val="FFFFFF"/>
                </a:solidFill>
              </a:rPr>
              <a:t>Інститут</a:t>
            </a:r>
            <a:r>
              <a:rPr lang="ru-RU" sz="3600" i="1" dirty="0">
                <a:solidFill>
                  <a:srgbClr val="FFFFFF"/>
                </a:solidFill>
              </a:rPr>
              <a:t> є </a:t>
            </a:r>
            <a:r>
              <a:rPr lang="ru-RU" sz="3600" i="1" dirty="0" err="1">
                <a:solidFill>
                  <a:srgbClr val="FFFFFF"/>
                </a:solidFill>
              </a:rPr>
              <a:t>наслідником</a:t>
            </a:r>
            <a:r>
              <a:rPr lang="ru-RU" sz="3600" i="1" dirty="0">
                <a:solidFill>
                  <a:srgbClr val="FFFFFF"/>
                </a:solidFill>
              </a:rPr>
              <a:t> </a:t>
            </a:r>
            <a:r>
              <a:rPr lang="ru-RU" sz="3600" i="1" dirty="0" err="1">
                <a:solidFill>
                  <a:srgbClr val="FFFFFF"/>
                </a:solidFill>
              </a:rPr>
              <a:t>традицій</a:t>
            </a:r>
            <a:r>
              <a:rPr lang="ru-RU" sz="3600" i="1" dirty="0">
                <a:solidFill>
                  <a:srgbClr val="FFFFFF"/>
                </a:solidFill>
              </a:rPr>
              <a:t> та духа </a:t>
            </a:r>
            <a:r>
              <a:rPr lang="ru-RU" sz="3600" i="1" dirty="0" err="1">
                <a:solidFill>
                  <a:srgbClr val="FFFFFF"/>
                </a:solidFill>
              </a:rPr>
              <a:t>фізико-математичного</a:t>
            </a:r>
            <a:r>
              <a:rPr lang="ru-RU" sz="3600" i="1" dirty="0">
                <a:solidFill>
                  <a:srgbClr val="FFFFFF"/>
                </a:solidFill>
              </a:rPr>
              <a:t> факультету</a:t>
            </a:r>
            <a:r>
              <a:rPr lang="en-US" sz="3600" i="1" dirty="0">
                <a:solidFill>
                  <a:srgbClr val="FFFFFF"/>
                </a:solidFill>
              </a:rPr>
              <a:t>.</a:t>
            </a:r>
            <a:br>
              <a:rPr lang="en-US" sz="3600" i="1" dirty="0">
                <a:solidFill>
                  <a:srgbClr val="FFFFFF"/>
                </a:solidFill>
              </a:rPr>
            </a:br>
            <a:br>
              <a:rPr lang="en-US" sz="3600" i="1" dirty="0">
                <a:solidFill>
                  <a:srgbClr val="FFFFFF"/>
                </a:solidFill>
              </a:rPr>
            </a:br>
            <a:endParaRPr lang="en-US" sz="3600" i="1" dirty="0">
              <a:solidFill>
                <a:srgbClr val="FFFFFF"/>
              </a:solidFill>
            </a:endParaRP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CBF6CC59-3EB5-4957-81C0-F1499BF93E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873" y="199759"/>
            <a:ext cx="5991483" cy="8270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Picture 6">
            <a:extLst>
              <a:ext uri="{FF2B5EF4-FFF2-40B4-BE49-F238E27FC236}">
                <a16:creationId xmlns:a16="http://schemas.microsoft.com/office/drawing/2014/main" id="{27AAB788-1DEB-4A7B-8830-9119D6F607C4}"/>
              </a:ext>
            </a:extLst>
          </p:cNvPr>
          <p:cNvPicPr>
            <a:picLocks noChangeAspect="1"/>
          </p:cNvPicPr>
          <p:nvPr/>
        </p:nvPicPr>
        <p:blipFill>
          <a:blip r:embed="rId3"/>
          <a:stretch>
            <a:fillRect/>
          </a:stretch>
        </p:blipFill>
        <p:spPr>
          <a:xfrm>
            <a:off x="10283056" y="4953000"/>
            <a:ext cx="1905000" cy="1905000"/>
          </a:xfrm>
          <a:prstGeom prst="rect">
            <a:avLst/>
          </a:prstGeom>
        </p:spPr>
      </p:pic>
      <p:sp>
        <p:nvSpPr>
          <p:cNvPr id="13" name="TextBox 12">
            <a:extLst>
              <a:ext uri="{FF2B5EF4-FFF2-40B4-BE49-F238E27FC236}">
                <a16:creationId xmlns:a16="http://schemas.microsoft.com/office/drawing/2014/main" id="{38DAB28D-450A-4560-9C1C-AF0FC14F4D1E}"/>
              </a:ext>
            </a:extLst>
          </p:cNvPr>
          <p:cNvSpPr txBox="1"/>
          <p:nvPr/>
        </p:nvSpPr>
        <p:spPr>
          <a:xfrm>
            <a:off x="346364" y="5721486"/>
            <a:ext cx="8686800" cy="523220"/>
          </a:xfrm>
          <a:prstGeom prst="rect">
            <a:avLst/>
          </a:prstGeom>
          <a:noFill/>
        </p:spPr>
        <p:txBody>
          <a:bodyPr wrap="square">
            <a:spAutoFit/>
          </a:bodyPr>
          <a:lstStyle/>
          <a:p>
            <a:r>
              <a:rPr lang="en-US" sz="2800" dirty="0">
                <a:solidFill>
                  <a:schemeClr val="bg1"/>
                </a:solidFill>
              </a:rPr>
              <a:t>http://ifmit.luguniv.edu.ua/uk/institute</a:t>
            </a:r>
          </a:p>
        </p:txBody>
      </p:sp>
    </p:spTree>
    <p:extLst>
      <p:ext uri="{BB962C8B-B14F-4D97-AF65-F5344CB8AC3E}">
        <p14:creationId xmlns:p14="http://schemas.microsoft.com/office/powerpoint/2010/main" val="1369681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3078217" y="1587644"/>
            <a:ext cx="8737682" cy="2981113"/>
          </a:xfrm>
        </p:spPr>
        <p:txBody>
          <a:bodyPr anchor="ctr">
            <a:noAutofit/>
          </a:bodyPr>
          <a:lstStyle/>
          <a:p>
            <a:pPr lvl="0"/>
            <a:r>
              <a:rPr lang="ru-RU" sz="2000" i="1" dirty="0">
                <a:solidFill>
                  <a:srgbClr val="FFFFFF"/>
                </a:solidFill>
              </a:rPr>
              <a:t>1 </a:t>
            </a:r>
            <a:r>
              <a:rPr lang="ru-RU" sz="2000" i="1" dirty="0" err="1">
                <a:solidFill>
                  <a:srgbClr val="FFFFFF"/>
                </a:solidFill>
              </a:rPr>
              <a:t>березня</a:t>
            </a:r>
            <a:r>
              <a:rPr lang="ru-RU" sz="2000" i="1" dirty="0">
                <a:solidFill>
                  <a:srgbClr val="FFFFFF"/>
                </a:solidFill>
              </a:rPr>
              <a:t> 1921 - </a:t>
            </a:r>
            <a:r>
              <a:rPr lang="ru-RU" sz="2000" i="1" dirty="0" err="1">
                <a:solidFill>
                  <a:srgbClr val="FFFFFF"/>
                </a:solidFill>
              </a:rPr>
              <a:t>був</a:t>
            </a:r>
            <a:r>
              <a:rPr lang="ru-RU" sz="2000" i="1" dirty="0">
                <a:solidFill>
                  <a:srgbClr val="FFFFFF"/>
                </a:solidFill>
              </a:rPr>
              <a:t> </a:t>
            </a:r>
            <a:r>
              <a:rPr lang="ru-RU" sz="2000" i="1" dirty="0" err="1">
                <a:solidFill>
                  <a:srgbClr val="FFFFFF"/>
                </a:solidFill>
              </a:rPr>
              <a:t>створений</a:t>
            </a:r>
            <a:r>
              <a:rPr lang="ru-RU" sz="2000" i="1" dirty="0">
                <a:solidFill>
                  <a:srgbClr val="FFFFFF"/>
                </a:solidFill>
              </a:rPr>
              <a:t> </a:t>
            </a:r>
            <a:r>
              <a:rPr lang="ru-RU" sz="2000" i="1" dirty="0" err="1">
                <a:solidFill>
                  <a:srgbClr val="FFFFFF"/>
                </a:solidFill>
              </a:rPr>
              <a:t>Луганський</a:t>
            </a:r>
            <a:r>
              <a:rPr lang="ru-RU" sz="2000" i="1" dirty="0">
                <a:solidFill>
                  <a:srgbClr val="FFFFFF"/>
                </a:solidFill>
              </a:rPr>
              <a:t> </a:t>
            </a:r>
            <a:r>
              <a:rPr lang="ru-RU" sz="2000" i="1" dirty="0" err="1">
                <a:solidFill>
                  <a:srgbClr val="FFFFFF"/>
                </a:solidFill>
              </a:rPr>
              <a:t>державний</a:t>
            </a:r>
            <a:r>
              <a:rPr lang="ru-RU" sz="2000" i="1" dirty="0">
                <a:solidFill>
                  <a:srgbClr val="FFFFFF"/>
                </a:solidFill>
              </a:rPr>
              <a:t> </a:t>
            </a:r>
            <a:r>
              <a:rPr lang="ru-RU" sz="2000" i="1" dirty="0" err="1">
                <a:solidFill>
                  <a:srgbClr val="FFFFFF"/>
                </a:solidFill>
              </a:rPr>
              <a:t>педагогічний</a:t>
            </a:r>
            <a:r>
              <a:rPr lang="ru-RU" sz="2000" i="1" dirty="0">
                <a:solidFill>
                  <a:srgbClr val="FFFFFF"/>
                </a:solidFill>
              </a:rPr>
              <a:t> </a:t>
            </a:r>
            <a:r>
              <a:rPr lang="ru-RU" sz="2000" i="1" dirty="0" err="1">
                <a:solidFill>
                  <a:srgbClr val="FFFFFF"/>
                </a:solidFill>
              </a:rPr>
              <a:t>інститут</a:t>
            </a:r>
            <a:r>
              <a:rPr lang="ru-RU" sz="2000" i="1" dirty="0">
                <a:solidFill>
                  <a:srgbClr val="FFFFFF"/>
                </a:solidFill>
              </a:rPr>
              <a:t>;</a:t>
            </a:r>
            <a:br>
              <a:rPr lang="ru-RU" sz="2000" i="1" dirty="0">
                <a:solidFill>
                  <a:srgbClr val="FFFFFF"/>
                </a:solidFill>
              </a:rPr>
            </a:br>
            <a:r>
              <a:rPr lang="ru-RU" sz="2000" i="1" dirty="0">
                <a:solidFill>
                  <a:srgbClr val="FFFFFF"/>
                </a:solidFill>
              </a:rPr>
              <a:t>1927 р. - </a:t>
            </a:r>
            <a:r>
              <a:rPr lang="ru-RU" sz="2000" i="1" dirty="0" err="1">
                <a:solidFill>
                  <a:srgbClr val="FFFFFF"/>
                </a:solidFill>
              </a:rPr>
              <a:t>був</a:t>
            </a:r>
            <a:r>
              <a:rPr lang="ru-RU" sz="2000" i="1" dirty="0">
                <a:solidFill>
                  <a:srgbClr val="FFFFFF"/>
                </a:solidFill>
              </a:rPr>
              <a:t> </a:t>
            </a:r>
            <a:r>
              <a:rPr lang="ru-RU" sz="2000" i="1" dirty="0" err="1">
                <a:solidFill>
                  <a:srgbClr val="FFFFFF"/>
                </a:solidFill>
              </a:rPr>
              <a:t>створений</a:t>
            </a:r>
            <a:r>
              <a:rPr lang="ru-RU" sz="2000" i="1" dirty="0">
                <a:solidFill>
                  <a:srgbClr val="FFFFFF"/>
                </a:solidFill>
              </a:rPr>
              <a:t> факультет </a:t>
            </a:r>
            <a:r>
              <a:rPr lang="ru-RU" sz="2000" i="1" dirty="0" err="1">
                <a:solidFill>
                  <a:srgbClr val="FFFFFF"/>
                </a:solidFill>
              </a:rPr>
              <a:t>професійної</a:t>
            </a:r>
            <a:r>
              <a:rPr lang="ru-RU" sz="2000" i="1" dirty="0">
                <a:solidFill>
                  <a:srgbClr val="FFFFFF"/>
                </a:solidFill>
              </a:rPr>
              <a:t> </a:t>
            </a:r>
            <a:r>
              <a:rPr lang="ru-RU" sz="2000" i="1" dirty="0" err="1">
                <a:solidFill>
                  <a:srgbClr val="FFFFFF"/>
                </a:solidFill>
              </a:rPr>
              <a:t>освіти</a:t>
            </a:r>
            <a:r>
              <a:rPr lang="ru-RU" sz="2000" i="1" dirty="0">
                <a:solidFill>
                  <a:srgbClr val="FFFFFF"/>
                </a:solidFill>
              </a:rPr>
              <a:t> за </a:t>
            </a:r>
            <a:r>
              <a:rPr lang="ru-RU" sz="2000" i="1" dirty="0" err="1">
                <a:solidFill>
                  <a:srgbClr val="FFFFFF"/>
                </a:solidFill>
              </a:rPr>
              <a:t>техніко-математичним</a:t>
            </a:r>
            <a:r>
              <a:rPr lang="ru-RU" sz="2000" i="1" dirty="0">
                <a:solidFill>
                  <a:srgbClr val="FFFFFF"/>
                </a:solidFill>
              </a:rPr>
              <a:t> </a:t>
            </a:r>
            <a:r>
              <a:rPr lang="ru-RU" sz="2000" i="1" dirty="0" err="1">
                <a:solidFill>
                  <a:srgbClr val="FFFFFF"/>
                </a:solidFill>
              </a:rPr>
              <a:t>відділенням</a:t>
            </a:r>
            <a:r>
              <a:rPr lang="ru-RU" sz="2000" i="1" dirty="0">
                <a:solidFill>
                  <a:srgbClr val="FFFFFF"/>
                </a:solidFill>
              </a:rPr>
              <a:t>; </a:t>
            </a:r>
            <a:br>
              <a:rPr lang="ru-RU" sz="2000" i="1" dirty="0">
                <a:solidFill>
                  <a:srgbClr val="FFFFFF"/>
                </a:solidFill>
              </a:rPr>
            </a:br>
            <a:r>
              <a:rPr lang="ru-RU" sz="2000" i="1" dirty="0">
                <a:solidFill>
                  <a:srgbClr val="FFFFFF"/>
                </a:solidFill>
              </a:rPr>
              <a:t>1931 р. - </a:t>
            </a:r>
            <a:r>
              <a:rPr lang="ru-RU" sz="2000" i="1" dirty="0" err="1">
                <a:solidFill>
                  <a:srgbClr val="FFFFFF"/>
                </a:solidFill>
              </a:rPr>
              <a:t>був</a:t>
            </a:r>
            <a:r>
              <a:rPr lang="ru-RU" sz="2000" i="1" dirty="0">
                <a:solidFill>
                  <a:srgbClr val="FFFFFF"/>
                </a:solidFill>
              </a:rPr>
              <a:t> </a:t>
            </a:r>
            <a:r>
              <a:rPr lang="ru-RU" sz="2000" i="1" dirty="0" err="1">
                <a:solidFill>
                  <a:srgbClr val="FFFFFF"/>
                </a:solidFill>
              </a:rPr>
              <a:t>створений</a:t>
            </a:r>
            <a:r>
              <a:rPr lang="ru-RU" sz="2000" i="1" dirty="0">
                <a:solidFill>
                  <a:srgbClr val="FFFFFF"/>
                </a:solidFill>
              </a:rPr>
              <a:t> </a:t>
            </a:r>
            <a:r>
              <a:rPr lang="ru-RU" sz="2000" i="1" dirty="0" err="1">
                <a:solidFill>
                  <a:srgbClr val="FFFFFF"/>
                </a:solidFill>
              </a:rPr>
              <a:t>фізико-математичний</a:t>
            </a:r>
            <a:r>
              <a:rPr lang="ru-RU" sz="2000" i="1" dirty="0">
                <a:solidFill>
                  <a:srgbClr val="FFFFFF"/>
                </a:solidFill>
              </a:rPr>
              <a:t> факультет;</a:t>
            </a:r>
            <a:br>
              <a:rPr lang="ru-RU" sz="2000" i="1" dirty="0">
                <a:solidFill>
                  <a:srgbClr val="FFFFFF"/>
                </a:solidFill>
              </a:rPr>
            </a:br>
            <a:r>
              <a:rPr lang="ru-RU" sz="2000" i="1" dirty="0">
                <a:solidFill>
                  <a:srgbClr val="FFFFFF"/>
                </a:solidFill>
              </a:rPr>
              <a:t>2001 р. - </a:t>
            </a:r>
            <a:r>
              <a:rPr lang="ru-RU" sz="2000" i="1" dirty="0" err="1">
                <a:solidFill>
                  <a:srgbClr val="FFFFFF"/>
                </a:solidFill>
              </a:rPr>
              <a:t>був</a:t>
            </a:r>
            <a:r>
              <a:rPr lang="ru-RU" sz="2000" i="1" dirty="0">
                <a:solidFill>
                  <a:srgbClr val="FFFFFF"/>
                </a:solidFill>
              </a:rPr>
              <a:t> </a:t>
            </a:r>
            <a:r>
              <a:rPr lang="ru-RU" sz="2000" i="1" dirty="0" err="1">
                <a:solidFill>
                  <a:srgbClr val="FFFFFF"/>
                </a:solidFill>
              </a:rPr>
              <a:t>створений</a:t>
            </a:r>
            <a:r>
              <a:rPr lang="ru-RU" sz="2000" i="1" dirty="0">
                <a:solidFill>
                  <a:srgbClr val="FFFFFF"/>
                </a:solidFill>
              </a:rPr>
              <a:t> </a:t>
            </a:r>
            <a:r>
              <a:rPr lang="ru-RU" sz="2000" i="1" dirty="0" err="1">
                <a:solidFill>
                  <a:srgbClr val="FFFFFF"/>
                </a:solidFill>
              </a:rPr>
              <a:t>Інститут</a:t>
            </a:r>
            <a:r>
              <a:rPr lang="ru-RU" sz="2000" i="1" dirty="0">
                <a:solidFill>
                  <a:srgbClr val="FFFFFF"/>
                </a:solidFill>
              </a:rPr>
              <a:t> </a:t>
            </a:r>
            <a:r>
              <a:rPr lang="ru-RU" sz="2000" i="1" dirty="0" err="1">
                <a:solidFill>
                  <a:srgbClr val="FFFFFF"/>
                </a:solidFill>
              </a:rPr>
              <a:t>економіки</a:t>
            </a:r>
            <a:r>
              <a:rPr lang="ru-RU" sz="2000" i="1" dirty="0">
                <a:solidFill>
                  <a:srgbClr val="FFFFFF"/>
                </a:solidFill>
              </a:rPr>
              <a:t> і </a:t>
            </a:r>
            <a:r>
              <a:rPr lang="ru-RU" sz="2000" i="1" dirty="0" err="1">
                <a:solidFill>
                  <a:srgbClr val="FFFFFF"/>
                </a:solidFill>
              </a:rPr>
              <a:t>бізнесу</a:t>
            </a:r>
            <a:r>
              <a:rPr lang="ru-RU" sz="2000" i="1" dirty="0">
                <a:solidFill>
                  <a:srgbClr val="FFFFFF"/>
                </a:solidFill>
              </a:rPr>
              <a:t>, до складу </a:t>
            </a:r>
            <a:r>
              <a:rPr lang="ru-RU" sz="2000" i="1" dirty="0" err="1">
                <a:solidFill>
                  <a:srgbClr val="FFFFFF"/>
                </a:solidFill>
              </a:rPr>
              <a:t>якого</a:t>
            </a:r>
            <a:r>
              <a:rPr lang="ru-RU" sz="2000" i="1" dirty="0">
                <a:solidFill>
                  <a:srgbClr val="FFFFFF"/>
                </a:solidFill>
              </a:rPr>
              <a:t> </a:t>
            </a:r>
            <a:r>
              <a:rPr lang="ru-RU" sz="2000" i="1" dirty="0" err="1">
                <a:solidFill>
                  <a:srgbClr val="FFFFFF"/>
                </a:solidFill>
              </a:rPr>
              <a:t>увійшли</a:t>
            </a:r>
            <a:r>
              <a:rPr lang="ru-RU" sz="2000" i="1" dirty="0">
                <a:solidFill>
                  <a:srgbClr val="FFFFFF"/>
                </a:solidFill>
              </a:rPr>
              <a:t> </a:t>
            </a:r>
            <a:r>
              <a:rPr lang="ru-RU" sz="2000" i="1" dirty="0" err="1">
                <a:solidFill>
                  <a:srgbClr val="FFFFFF"/>
                </a:solidFill>
              </a:rPr>
              <a:t>основні</a:t>
            </a:r>
            <a:br>
              <a:rPr lang="ru-RU" sz="2000" i="1" dirty="0">
                <a:solidFill>
                  <a:srgbClr val="FFFFFF"/>
                </a:solidFill>
              </a:rPr>
            </a:br>
            <a:r>
              <a:rPr lang="ru-RU" sz="2000" i="1" dirty="0" err="1">
                <a:solidFill>
                  <a:srgbClr val="FFFFFF"/>
                </a:solidFill>
              </a:rPr>
              <a:t>спеціальності</a:t>
            </a:r>
            <a:r>
              <a:rPr lang="ru-RU" sz="2000" i="1" dirty="0">
                <a:solidFill>
                  <a:srgbClr val="FFFFFF"/>
                </a:solidFill>
              </a:rPr>
              <a:t> </a:t>
            </a:r>
            <a:r>
              <a:rPr lang="ru-RU" sz="2000" i="1" dirty="0" err="1">
                <a:solidFill>
                  <a:srgbClr val="FFFFFF"/>
                </a:solidFill>
              </a:rPr>
              <a:t>фізико-математичного</a:t>
            </a:r>
            <a:r>
              <a:rPr lang="ru-RU" sz="2000" i="1" dirty="0">
                <a:solidFill>
                  <a:srgbClr val="FFFFFF"/>
                </a:solidFill>
              </a:rPr>
              <a:t> факультету;</a:t>
            </a:r>
            <a:br>
              <a:rPr lang="ru-RU" sz="2000" i="1" dirty="0">
                <a:solidFill>
                  <a:srgbClr val="FFFFFF"/>
                </a:solidFill>
              </a:rPr>
            </a:br>
            <a:r>
              <a:rPr lang="ru-RU" sz="2000" i="1" dirty="0">
                <a:solidFill>
                  <a:srgbClr val="FFFFFF"/>
                </a:solidFill>
              </a:rPr>
              <a:t>1 </a:t>
            </a:r>
            <a:r>
              <a:rPr lang="ru-RU" sz="2000" i="1" dirty="0" err="1">
                <a:solidFill>
                  <a:srgbClr val="FFFFFF"/>
                </a:solidFill>
              </a:rPr>
              <a:t>грудня</a:t>
            </a:r>
            <a:r>
              <a:rPr lang="ru-RU" sz="2000" i="1" dirty="0">
                <a:solidFill>
                  <a:srgbClr val="FFFFFF"/>
                </a:solidFill>
              </a:rPr>
              <a:t> 2007 - </a:t>
            </a:r>
            <a:r>
              <a:rPr lang="ru-RU" sz="2000" i="1" dirty="0" err="1">
                <a:solidFill>
                  <a:srgbClr val="FFFFFF"/>
                </a:solidFill>
              </a:rPr>
              <a:t>був</a:t>
            </a:r>
            <a:r>
              <a:rPr lang="ru-RU" sz="2000" i="1" dirty="0">
                <a:solidFill>
                  <a:srgbClr val="FFFFFF"/>
                </a:solidFill>
              </a:rPr>
              <a:t> </a:t>
            </a:r>
            <a:r>
              <a:rPr lang="ru-RU" sz="2000" i="1" dirty="0" err="1">
                <a:solidFill>
                  <a:srgbClr val="FFFFFF"/>
                </a:solidFill>
              </a:rPr>
              <a:t>створений</a:t>
            </a:r>
            <a:r>
              <a:rPr lang="ru-RU" sz="2000" i="1" dirty="0">
                <a:solidFill>
                  <a:srgbClr val="FFFFFF"/>
                </a:solidFill>
              </a:rPr>
              <a:t> </a:t>
            </a:r>
            <a:r>
              <a:rPr lang="ru-RU" sz="2000" i="1" dirty="0" err="1">
                <a:solidFill>
                  <a:srgbClr val="FFFFFF"/>
                </a:solidFill>
              </a:rPr>
              <a:t>Інститут</a:t>
            </a:r>
            <a:r>
              <a:rPr lang="ru-RU" sz="2000" i="1" dirty="0">
                <a:solidFill>
                  <a:srgbClr val="FFFFFF"/>
                </a:solidFill>
              </a:rPr>
              <a:t> </a:t>
            </a:r>
            <a:r>
              <a:rPr lang="ru-RU" sz="2000" i="1" dirty="0" err="1">
                <a:solidFill>
                  <a:srgbClr val="FFFFFF"/>
                </a:solidFill>
              </a:rPr>
              <a:t>інформаційних</a:t>
            </a:r>
            <a:r>
              <a:rPr lang="ru-RU" sz="2000" i="1" dirty="0">
                <a:solidFill>
                  <a:srgbClr val="FFFFFF"/>
                </a:solidFill>
              </a:rPr>
              <a:t> </a:t>
            </a:r>
            <a:r>
              <a:rPr lang="ru-RU" sz="2000" i="1" dirty="0" err="1">
                <a:solidFill>
                  <a:srgbClr val="FFFFFF"/>
                </a:solidFill>
              </a:rPr>
              <a:t>технологій</a:t>
            </a:r>
            <a:r>
              <a:rPr lang="ru-RU" sz="2000" i="1" dirty="0">
                <a:solidFill>
                  <a:srgbClr val="FFFFFF"/>
                </a:solidFill>
              </a:rPr>
              <a:t>.</a:t>
            </a:r>
            <a:br>
              <a:rPr lang="ru-RU" sz="2000" i="1" dirty="0">
                <a:solidFill>
                  <a:srgbClr val="FFFFFF"/>
                </a:solidFill>
              </a:rPr>
            </a:br>
            <a:r>
              <a:rPr lang="ru-RU" sz="2000" i="1" dirty="0">
                <a:solidFill>
                  <a:srgbClr val="FFFFFF"/>
                </a:solidFill>
              </a:rPr>
              <a:t>25 червня 2013 - </a:t>
            </a:r>
            <a:r>
              <a:rPr lang="ru-RU" sz="2000" i="1" dirty="0" err="1">
                <a:solidFill>
                  <a:srgbClr val="FFFFFF"/>
                </a:solidFill>
              </a:rPr>
              <a:t>був</a:t>
            </a:r>
            <a:r>
              <a:rPr lang="ru-RU" sz="2000" i="1" dirty="0">
                <a:solidFill>
                  <a:srgbClr val="FFFFFF"/>
                </a:solidFill>
              </a:rPr>
              <a:t> </a:t>
            </a:r>
            <a:r>
              <a:rPr lang="ru-RU" sz="2000" i="1" dirty="0" err="1">
                <a:solidFill>
                  <a:srgbClr val="FFFFFF"/>
                </a:solidFill>
              </a:rPr>
              <a:t>перейменовано</a:t>
            </a:r>
            <a:r>
              <a:rPr lang="ru-RU" sz="2000" i="1" dirty="0">
                <a:solidFill>
                  <a:srgbClr val="FFFFFF"/>
                </a:solidFill>
              </a:rPr>
              <a:t> у  </a:t>
            </a:r>
            <a:r>
              <a:rPr lang="ru-RU" sz="2000" i="1" dirty="0" err="1">
                <a:solidFill>
                  <a:srgbClr val="FFFFFF"/>
                </a:solidFill>
              </a:rPr>
              <a:t>Інститут</a:t>
            </a:r>
            <a:r>
              <a:rPr lang="ru-RU" sz="2000" i="1" dirty="0">
                <a:solidFill>
                  <a:srgbClr val="FFFFFF"/>
                </a:solidFill>
              </a:rPr>
              <a:t> </a:t>
            </a:r>
            <a:r>
              <a:rPr lang="ru-RU" sz="2000" i="1" dirty="0" err="1">
                <a:solidFill>
                  <a:srgbClr val="FFFFFF"/>
                </a:solidFill>
              </a:rPr>
              <a:t>фізики</a:t>
            </a:r>
            <a:r>
              <a:rPr lang="ru-RU" sz="2000" i="1" dirty="0">
                <a:solidFill>
                  <a:srgbClr val="FFFFFF"/>
                </a:solidFill>
              </a:rPr>
              <a:t>, математики та </a:t>
            </a:r>
            <a:r>
              <a:rPr lang="ru-RU" sz="2000" i="1" dirty="0" err="1">
                <a:solidFill>
                  <a:srgbClr val="FFFFFF"/>
                </a:solidFill>
              </a:rPr>
              <a:t>інформаційних</a:t>
            </a:r>
            <a:r>
              <a:rPr lang="ru-RU" sz="2000" i="1" dirty="0">
                <a:solidFill>
                  <a:srgbClr val="FFFFFF"/>
                </a:solidFill>
              </a:rPr>
              <a:t> </a:t>
            </a:r>
            <a:r>
              <a:rPr lang="ru-RU" sz="2000" i="1" dirty="0" err="1">
                <a:solidFill>
                  <a:srgbClr val="FFFFFF"/>
                </a:solidFill>
              </a:rPr>
              <a:t>технологій</a:t>
            </a:r>
            <a:r>
              <a:rPr lang="ru-RU" sz="2000" i="1" dirty="0">
                <a:solidFill>
                  <a:srgbClr val="FFFFFF"/>
                </a:solidFill>
              </a:rPr>
              <a:t>.</a:t>
            </a:r>
            <a:br>
              <a:rPr lang="en-US" sz="2000" i="1" dirty="0">
                <a:solidFill>
                  <a:srgbClr val="FFFFFF"/>
                </a:solidFill>
              </a:rPr>
            </a:br>
            <a:endParaRPr lang="en-US" sz="2000" i="1" dirty="0">
              <a:solidFill>
                <a:srgbClr val="FFFFFF"/>
              </a:solidFill>
            </a:endParaRP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CBF6CC59-3EB5-4957-81C0-F1499BF93E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873" y="199759"/>
            <a:ext cx="5991483" cy="8270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Picture 6">
            <a:extLst>
              <a:ext uri="{FF2B5EF4-FFF2-40B4-BE49-F238E27FC236}">
                <a16:creationId xmlns:a16="http://schemas.microsoft.com/office/drawing/2014/main" id="{27AAB788-1DEB-4A7B-8830-9119D6F607C4}"/>
              </a:ext>
            </a:extLst>
          </p:cNvPr>
          <p:cNvPicPr>
            <a:picLocks noChangeAspect="1"/>
          </p:cNvPicPr>
          <p:nvPr/>
        </p:nvPicPr>
        <p:blipFill>
          <a:blip r:embed="rId3"/>
          <a:stretch>
            <a:fillRect/>
          </a:stretch>
        </p:blipFill>
        <p:spPr>
          <a:xfrm>
            <a:off x="10283056" y="4953000"/>
            <a:ext cx="1905000" cy="1905000"/>
          </a:xfrm>
          <a:prstGeom prst="rect">
            <a:avLst/>
          </a:prstGeom>
        </p:spPr>
      </p:pic>
      <p:sp>
        <p:nvSpPr>
          <p:cNvPr id="13" name="TextBox 12">
            <a:extLst>
              <a:ext uri="{FF2B5EF4-FFF2-40B4-BE49-F238E27FC236}">
                <a16:creationId xmlns:a16="http://schemas.microsoft.com/office/drawing/2014/main" id="{38DAB28D-450A-4560-9C1C-AF0FC14F4D1E}"/>
              </a:ext>
            </a:extLst>
          </p:cNvPr>
          <p:cNvSpPr txBox="1"/>
          <p:nvPr/>
        </p:nvSpPr>
        <p:spPr>
          <a:xfrm>
            <a:off x="346364" y="5721486"/>
            <a:ext cx="8686800" cy="523220"/>
          </a:xfrm>
          <a:prstGeom prst="rect">
            <a:avLst/>
          </a:prstGeom>
          <a:noFill/>
        </p:spPr>
        <p:txBody>
          <a:bodyPr wrap="square">
            <a:spAutoFit/>
          </a:bodyPr>
          <a:lstStyle/>
          <a:p>
            <a:r>
              <a:rPr lang="en-US" sz="2800" dirty="0">
                <a:solidFill>
                  <a:schemeClr val="bg1"/>
                </a:solidFill>
              </a:rPr>
              <a:t>http://ifmit.luguniv.edu.ua/institute/history</a:t>
            </a:r>
          </a:p>
        </p:txBody>
      </p:sp>
      <p:pic>
        <p:nvPicPr>
          <p:cNvPr id="3" name="Рисунок 2">
            <a:extLst>
              <a:ext uri="{FF2B5EF4-FFF2-40B4-BE49-F238E27FC236}">
                <a16:creationId xmlns:a16="http://schemas.microsoft.com/office/drawing/2014/main" id="{8A858AA6-051F-48E4-B2DE-3D56C5E75467}"/>
              </a:ext>
            </a:extLst>
          </p:cNvPr>
          <p:cNvPicPr>
            <a:picLocks noChangeAspect="1"/>
          </p:cNvPicPr>
          <p:nvPr/>
        </p:nvPicPr>
        <p:blipFill>
          <a:blip r:embed="rId4"/>
          <a:stretch>
            <a:fillRect/>
          </a:stretch>
        </p:blipFill>
        <p:spPr>
          <a:xfrm>
            <a:off x="334537" y="1226588"/>
            <a:ext cx="1916827" cy="1437620"/>
          </a:xfrm>
          <a:prstGeom prst="rect">
            <a:avLst/>
          </a:prstGeom>
        </p:spPr>
      </p:pic>
      <p:pic>
        <p:nvPicPr>
          <p:cNvPr id="5" name="Рисунок 4">
            <a:extLst>
              <a:ext uri="{FF2B5EF4-FFF2-40B4-BE49-F238E27FC236}">
                <a16:creationId xmlns:a16="http://schemas.microsoft.com/office/drawing/2014/main" id="{12501D54-0C73-498B-99E4-BB5DB42718A7}"/>
              </a:ext>
            </a:extLst>
          </p:cNvPr>
          <p:cNvPicPr>
            <a:picLocks noChangeAspect="1"/>
          </p:cNvPicPr>
          <p:nvPr/>
        </p:nvPicPr>
        <p:blipFill>
          <a:blip r:embed="rId5"/>
          <a:stretch>
            <a:fillRect/>
          </a:stretch>
        </p:blipFill>
        <p:spPr>
          <a:xfrm>
            <a:off x="1065868" y="2444827"/>
            <a:ext cx="1905000" cy="1189508"/>
          </a:xfrm>
          <a:prstGeom prst="rect">
            <a:avLst/>
          </a:prstGeom>
        </p:spPr>
      </p:pic>
      <p:pic>
        <p:nvPicPr>
          <p:cNvPr id="1026" name="Picture 2" descr="Маслов">
            <a:extLst>
              <a:ext uri="{FF2B5EF4-FFF2-40B4-BE49-F238E27FC236}">
                <a16:creationId xmlns:a16="http://schemas.microsoft.com/office/drawing/2014/main" id="{87A680A7-05CC-41A2-847C-D704606B2DB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6364" y="3604274"/>
            <a:ext cx="2127989" cy="1348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692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3247339" y="865574"/>
            <a:ext cx="8737682" cy="2981113"/>
          </a:xfrm>
        </p:spPr>
        <p:txBody>
          <a:bodyPr anchor="ctr">
            <a:noAutofit/>
          </a:bodyPr>
          <a:lstStyle/>
          <a:p>
            <a:pPr lvl="0"/>
            <a:r>
              <a:rPr lang="ru-RU" sz="2000" i="1" dirty="0">
                <a:solidFill>
                  <a:srgbClr val="FFFFFF"/>
                </a:solidFill>
              </a:rPr>
              <a:t>01 вересня 2014 - </a:t>
            </a:r>
            <a:r>
              <a:rPr lang="ru-RU" sz="2000" i="1" dirty="0" err="1">
                <a:solidFill>
                  <a:srgbClr val="FFFFFF"/>
                </a:solidFill>
              </a:rPr>
              <a:t>був</a:t>
            </a:r>
            <a:r>
              <a:rPr lang="ru-RU" sz="2000" i="1" dirty="0">
                <a:solidFill>
                  <a:srgbClr val="FFFFFF"/>
                </a:solidFill>
              </a:rPr>
              <a:t> </a:t>
            </a:r>
            <a:r>
              <a:rPr lang="ru-RU" sz="2000" i="1" dirty="0" err="1">
                <a:solidFill>
                  <a:srgbClr val="FFFFFF"/>
                </a:solidFill>
              </a:rPr>
              <a:t>переміщений</a:t>
            </a:r>
            <a:r>
              <a:rPr lang="ru-RU" sz="2000" i="1" dirty="0">
                <a:solidFill>
                  <a:srgbClr val="FFFFFF"/>
                </a:solidFill>
              </a:rPr>
              <a:t> у м. </a:t>
            </a:r>
            <a:r>
              <a:rPr lang="ru-RU" sz="2000" i="1" dirty="0" err="1">
                <a:solidFill>
                  <a:srgbClr val="FFFFFF"/>
                </a:solidFill>
              </a:rPr>
              <a:t>Старобільськ</a:t>
            </a:r>
            <a:r>
              <a:rPr lang="ru-RU" sz="2000" i="1" dirty="0">
                <a:solidFill>
                  <a:srgbClr val="FFFFFF"/>
                </a:solidFill>
              </a:rPr>
              <a:t>, </a:t>
            </a:r>
            <a:r>
              <a:rPr lang="ru-RU" sz="2000" i="1" dirty="0" err="1">
                <a:solidFill>
                  <a:srgbClr val="FFFFFF"/>
                </a:solidFill>
              </a:rPr>
              <a:t>Луганська</a:t>
            </a:r>
            <a:r>
              <a:rPr lang="ru-RU" sz="2000" i="1" dirty="0">
                <a:solidFill>
                  <a:srgbClr val="FFFFFF"/>
                </a:solidFill>
              </a:rPr>
              <a:t> область</a:t>
            </a:r>
            <a:br>
              <a:rPr lang="ru-RU" sz="2000" i="1" dirty="0">
                <a:solidFill>
                  <a:srgbClr val="FFFFFF"/>
                </a:solidFill>
              </a:rPr>
            </a:br>
            <a:r>
              <a:rPr lang="ru-RU" sz="2000" i="1" dirty="0">
                <a:solidFill>
                  <a:srgbClr val="FFFFFF"/>
                </a:solidFill>
              </a:rPr>
              <a:t>25 червня 2016 - </a:t>
            </a:r>
            <a:r>
              <a:rPr lang="ru-RU" sz="2000" i="1" dirty="0" err="1">
                <a:solidFill>
                  <a:srgbClr val="FFFFFF"/>
                </a:solidFill>
              </a:rPr>
              <a:t>був</a:t>
            </a:r>
            <a:r>
              <a:rPr lang="ru-RU" sz="2000" i="1" dirty="0">
                <a:solidFill>
                  <a:srgbClr val="FFFFFF"/>
                </a:solidFill>
              </a:rPr>
              <a:t> </a:t>
            </a:r>
            <a:r>
              <a:rPr lang="ru-RU" sz="2000" i="1" dirty="0" err="1">
                <a:solidFill>
                  <a:srgbClr val="FFFFFF"/>
                </a:solidFill>
              </a:rPr>
              <a:t>перейменован</a:t>
            </a:r>
            <a:r>
              <a:rPr lang="ru-RU" sz="2000" i="1" dirty="0">
                <a:solidFill>
                  <a:srgbClr val="FFFFFF"/>
                </a:solidFill>
              </a:rPr>
              <a:t> у  </a:t>
            </a:r>
            <a:r>
              <a:rPr lang="ru-RU" sz="2000" i="1" dirty="0" err="1">
                <a:solidFill>
                  <a:srgbClr val="FFFFFF"/>
                </a:solidFill>
              </a:rPr>
              <a:t>Навчально-науковий</a:t>
            </a:r>
            <a:r>
              <a:rPr lang="ru-RU" sz="2000" i="1" dirty="0">
                <a:solidFill>
                  <a:srgbClr val="FFFFFF"/>
                </a:solidFill>
              </a:rPr>
              <a:t> </a:t>
            </a:r>
            <a:r>
              <a:rPr lang="ru-RU" sz="2000" i="1" dirty="0" err="1">
                <a:solidFill>
                  <a:srgbClr val="FFFFFF"/>
                </a:solidFill>
              </a:rPr>
              <a:t>Інститут</a:t>
            </a:r>
            <a:r>
              <a:rPr lang="ru-RU" sz="2000" i="1" dirty="0">
                <a:solidFill>
                  <a:srgbClr val="FFFFFF"/>
                </a:solidFill>
              </a:rPr>
              <a:t> </a:t>
            </a:r>
            <a:r>
              <a:rPr lang="ru-RU" sz="2000" i="1" dirty="0" err="1">
                <a:solidFill>
                  <a:srgbClr val="FFFFFF"/>
                </a:solidFill>
              </a:rPr>
              <a:t>фізики</a:t>
            </a:r>
            <a:r>
              <a:rPr lang="ru-RU" sz="2000" i="1" dirty="0">
                <a:solidFill>
                  <a:srgbClr val="FFFFFF"/>
                </a:solidFill>
              </a:rPr>
              <a:t>, математики та </a:t>
            </a:r>
            <a:r>
              <a:rPr lang="ru-RU" sz="2000" i="1" dirty="0" err="1">
                <a:solidFill>
                  <a:srgbClr val="FFFFFF"/>
                </a:solidFill>
              </a:rPr>
              <a:t>інформаційних</a:t>
            </a:r>
            <a:r>
              <a:rPr lang="ru-RU" sz="2000" i="1" dirty="0">
                <a:solidFill>
                  <a:srgbClr val="FFFFFF"/>
                </a:solidFill>
              </a:rPr>
              <a:t> </a:t>
            </a:r>
            <a:r>
              <a:rPr lang="ru-RU" sz="2000" i="1" dirty="0" err="1">
                <a:solidFill>
                  <a:srgbClr val="FFFFFF"/>
                </a:solidFill>
              </a:rPr>
              <a:t>технологій</a:t>
            </a:r>
            <a:r>
              <a:rPr lang="ru-RU" sz="2000" i="1" dirty="0">
                <a:solidFill>
                  <a:srgbClr val="FFFFFF"/>
                </a:solidFill>
              </a:rPr>
              <a:t>. </a:t>
            </a:r>
            <a:br>
              <a:rPr lang="ru-RU" sz="2000" i="1" dirty="0">
                <a:solidFill>
                  <a:srgbClr val="FFFFFF"/>
                </a:solidFill>
              </a:rPr>
            </a:br>
            <a:r>
              <a:rPr lang="ru-RU" sz="2000" i="1" dirty="0">
                <a:solidFill>
                  <a:srgbClr val="FFFFFF"/>
                </a:solidFill>
              </a:rPr>
              <a:t>23 </a:t>
            </a:r>
            <a:r>
              <a:rPr lang="ru-RU" sz="2000" i="1" dirty="0" err="1">
                <a:solidFill>
                  <a:srgbClr val="FFFFFF"/>
                </a:solidFill>
              </a:rPr>
              <a:t>серпня</a:t>
            </a:r>
            <a:r>
              <a:rPr lang="ru-RU" sz="2000" i="1" dirty="0">
                <a:solidFill>
                  <a:srgbClr val="FFFFFF"/>
                </a:solidFill>
              </a:rPr>
              <a:t> 2017 - </a:t>
            </a:r>
            <a:r>
              <a:rPr lang="ru-RU" sz="2000" i="1" dirty="0" err="1">
                <a:solidFill>
                  <a:srgbClr val="FFFFFF"/>
                </a:solidFill>
              </a:rPr>
              <a:t>був</a:t>
            </a:r>
            <a:r>
              <a:rPr lang="ru-RU" sz="2000" i="1" dirty="0">
                <a:solidFill>
                  <a:srgbClr val="FFFFFF"/>
                </a:solidFill>
              </a:rPr>
              <a:t> </a:t>
            </a:r>
            <a:r>
              <a:rPr lang="ru-RU" sz="2000" i="1" dirty="0" err="1">
                <a:solidFill>
                  <a:srgbClr val="FFFFFF"/>
                </a:solidFill>
              </a:rPr>
              <a:t>переміщений</a:t>
            </a:r>
            <a:r>
              <a:rPr lang="ru-RU" sz="2000" i="1" dirty="0">
                <a:solidFill>
                  <a:srgbClr val="FFFFFF"/>
                </a:solidFill>
              </a:rPr>
              <a:t> у м. </a:t>
            </a:r>
            <a:r>
              <a:rPr lang="ru-RU" sz="2000" i="1" dirty="0" err="1">
                <a:solidFill>
                  <a:srgbClr val="FFFFFF"/>
                </a:solidFill>
              </a:rPr>
              <a:t>Рубі</a:t>
            </a:r>
            <a:r>
              <a:rPr lang="uk-UA" sz="2000" i="1" dirty="0">
                <a:solidFill>
                  <a:srgbClr val="FFFFFF"/>
                </a:solidFill>
              </a:rPr>
              <a:t>ж</a:t>
            </a:r>
            <a:r>
              <a:rPr lang="ru-RU" sz="2000" i="1" dirty="0">
                <a:solidFill>
                  <a:srgbClr val="FFFFFF"/>
                </a:solidFill>
              </a:rPr>
              <a:t>не (</a:t>
            </a:r>
            <a:r>
              <a:rPr lang="ru-RU" sz="2000" i="1" dirty="0" err="1">
                <a:solidFill>
                  <a:srgbClr val="FFFFFF"/>
                </a:solidFill>
              </a:rPr>
              <a:t>пров</a:t>
            </a:r>
            <a:r>
              <a:rPr lang="ru-RU" sz="2000" i="1" dirty="0">
                <a:solidFill>
                  <a:srgbClr val="FFFFFF"/>
                </a:solidFill>
              </a:rPr>
              <a:t>. </a:t>
            </a:r>
            <a:r>
              <a:rPr lang="ru-RU" sz="2000" i="1" dirty="0" err="1">
                <a:solidFill>
                  <a:srgbClr val="FFFFFF"/>
                </a:solidFill>
              </a:rPr>
              <a:t>Клубний</a:t>
            </a:r>
            <a:r>
              <a:rPr lang="ru-RU" sz="2000" i="1" dirty="0">
                <a:solidFill>
                  <a:srgbClr val="FFFFFF"/>
                </a:solidFill>
              </a:rPr>
              <a:t>, 12), </a:t>
            </a:r>
            <a:r>
              <a:rPr lang="ru-RU" sz="2000" i="1" dirty="0" err="1">
                <a:solidFill>
                  <a:srgbClr val="FFFFFF"/>
                </a:solidFill>
              </a:rPr>
              <a:t>Луганська</a:t>
            </a:r>
            <a:r>
              <a:rPr lang="ru-RU" sz="2000" i="1" dirty="0">
                <a:solidFill>
                  <a:srgbClr val="FFFFFF"/>
                </a:solidFill>
              </a:rPr>
              <a:t> область</a:t>
            </a:r>
            <a:endParaRPr lang="en-US" sz="2000" i="1" dirty="0">
              <a:solidFill>
                <a:srgbClr val="FFFFFF"/>
              </a:solidFill>
            </a:endParaRP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CBF6CC59-3EB5-4957-81C0-F1499BF93E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873" y="199759"/>
            <a:ext cx="5991483" cy="8270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Picture 6">
            <a:extLst>
              <a:ext uri="{FF2B5EF4-FFF2-40B4-BE49-F238E27FC236}">
                <a16:creationId xmlns:a16="http://schemas.microsoft.com/office/drawing/2014/main" id="{27AAB788-1DEB-4A7B-8830-9119D6F607C4}"/>
              </a:ext>
            </a:extLst>
          </p:cNvPr>
          <p:cNvPicPr>
            <a:picLocks noChangeAspect="1"/>
          </p:cNvPicPr>
          <p:nvPr/>
        </p:nvPicPr>
        <p:blipFill>
          <a:blip r:embed="rId3"/>
          <a:stretch>
            <a:fillRect/>
          </a:stretch>
        </p:blipFill>
        <p:spPr>
          <a:xfrm>
            <a:off x="10283056" y="4953000"/>
            <a:ext cx="1905000" cy="1905000"/>
          </a:xfrm>
          <a:prstGeom prst="rect">
            <a:avLst/>
          </a:prstGeom>
        </p:spPr>
      </p:pic>
      <p:sp>
        <p:nvSpPr>
          <p:cNvPr id="13" name="TextBox 12">
            <a:extLst>
              <a:ext uri="{FF2B5EF4-FFF2-40B4-BE49-F238E27FC236}">
                <a16:creationId xmlns:a16="http://schemas.microsoft.com/office/drawing/2014/main" id="{38DAB28D-450A-4560-9C1C-AF0FC14F4D1E}"/>
              </a:ext>
            </a:extLst>
          </p:cNvPr>
          <p:cNvSpPr txBox="1"/>
          <p:nvPr/>
        </p:nvSpPr>
        <p:spPr>
          <a:xfrm>
            <a:off x="346364" y="5721486"/>
            <a:ext cx="8686800" cy="523220"/>
          </a:xfrm>
          <a:prstGeom prst="rect">
            <a:avLst/>
          </a:prstGeom>
          <a:noFill/>
        </p:spPr>
        <p:txBody>
          <a:bodyPr wrap="square">
            <a:spAutoFit/>
          </a:bodyPr>
          <a:lstStyle/>
          <a:p>
            <a:r>
              <a:rPr lang="en-US" sz="2800" dirty="0">
                <a:solidFill>
                  <a:schemeClr val="bg1"/>
                </a:solidFill>
              </a:rPr>
              <a:t>http://ifmit.luguniv.edu.ua/institute/history</a:t>
            </a:r>
          </a:p>
        </p:txBody>
      </p:sp>
      <p:pic>
        <p:nvPicPr>
          <p:cNvPr id="2050" name="Picture 2" descr="Приміщення у Старобільську">
            <a:extLst>
              <a:ext uri="{FF2B5EF4-FFF2-40B4-BE49-F238E27FC236}">
                <a16:creationId xmlns:a16="http://schemas.microsoft.com/office/drawing/2014/main" id="{15AE25CB-6D2D-4E5F-9631-11B03B5710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873" y="1400908"/>
            <a:ext cx="2823981" cy="1203401"/>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a:extLst>
              <a:ext uri="{FF2B5EF4-FFF2-40B4-BE49-F238E27FC236}">
                <a16:creationId xmlns:a16="http://schemas.microsoft.com/office/drawing/2014/main" id="{D221058B-7706-4114-86BC-49FEABD251B8}"/>
              </a:ext>
            </a:extLst>
          </p:cNvPr>
          <p:cNvPicPr>
            <a:picLocks noChangeAspect="1"/>
          </p:cNvPicPr>
          <p:nvPr/>
        </p:nvPicPr>
        <p:blipFill>
          <a:blip r:embed="rId5"/>
          <a:stretch>
            <a:fillRect/>
          </a:stretch>
        </p:blipFill>
        <p:spPr>
          <a:xfrm>
            <a:off x="495678" y="2910956"/>
            <a:ext cx="2543175" cy="1428750"/>
          </a:xfrm>
          <a:prstGeom prst="rect">
            <a:avLst/>
          </a:prstGeom>
        </p:spPr>
      </p:pic>
    </p:spTree>
    <p:extLst>
      <p:ext uri="{BB962C8B-B14F-4D97-AF65-F5344CB8AC3E}">
        <p14:creationId xmlns:p14="http://schemas.microsoft.com/office/powerpoint/2010/main" val="759783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3210614" y="1454586"/>
            <a:ext cx="8737682" cy="2620099"/>
          </a:xfrm>
        </p:spPr>
        <p:txBody>
          <a:bodyPr anchor="ctr">
            <a:noAutofit/>
          </a:bodyPr>
          <a:lstStyle/>
          <a:p>
            <a:pPr lvl="0"/>
            <a:r>
              <a:rPr lang="ru-RU" sz="2000" i="1" dirty="0">
                <a:solidFill>
                  <a:srgbClr val="FFFFFF"/>
                </a:solidFill>
              </a:rPr>
              <a:t>Директорат</a:t>
            </a:r>
            <a:br>
              <a:rPr lang="ru-RU" sz="2000" i="1" dirty="0">
                <a:solidFill>
                  <a:srgbClr val="FFFFFF"/>
                </a:solidFill>
              </a:rPr>
            </a:br>
            <a:br>
              <a:rPr lang="ru-RU" sz="2000" i="1" dirty="0">
                <a:solidFill>
                  <a:srgbClr val="FFFFFF"/>
                </a:solidFill>
              </a:rPr>
            </a:br>
            <a:r>
              <a:rPr lang="ru-RU" sz="2000" i="1" dirty="0">
                <a:solidFill>
                  <a:srgbClr val="FFFFFF"/>
                </a:solidFill>
              </a:rPr>
              <a:t>Директор – </a:t>
            </a:r>
            <a:r>
              <a:rPr lang="ru-RU" sz="2000" i="1" dirty="0" err="1">
                <a:solidFill>
                  <a:srgbClr val="FFFFFF"/>
                </a:solidFill>
              </a:rPr>
              <a:t>Могильний</a:t>
            </a:r>
            <a:r>
              <a:rPr lang="ru-RU" sz="2000" i="1" dirty="0">
                <a:solidFill>
                  <a:srgbClr val="FFFFFF"/>
                </a:solidFill>
              </a:rPr>
              <a:t> </a:t>
            </a:r>
            <a:r>
              <a:rPr lang="ru-RU" sz="2000" i="1" dirty="0" err="1">
                <a:solidFill>
                  <a:srgbClr val="FFFFFF"/>
                </a:solidFill>
              </a:rPr>
              <a:t>Геннадій</a:t>
            </a:r>
            <a:r>
              <a:rPr lang="ru-RU" sz="2000" i="1" dirty="0">
                <a:solidFill>
                  <a:srgbClr val="FFFFFF"/>
                </a:solidFill>
              </a:rPr>
              <a:t> </a:t>
            </a:r>
            <a:r>
              <a:rPr lang="ru-RU" sz="2000" i="1" dirty="0" err="1">
                <a:solidFill>
                  <a:srgbClr val="FFFFFF"/>
                </a:solidFill>
              </a:rPr>
              <a:t>Анатолійович</a:t>
            </a:r>
            <a:r>
              <a:rPr lang="ru-RU" sz="2000" i="1" dirty="0">
                <a:solidFill>
                  <a:srgbClr val="FFFFFF"/>
                </a:solidFill>
              </a:rPr>
              <a:t>, кандидат </a:t>
            </a:r>
            <a:r>
              <a:rPr lang="ru-RU" sz="2000" i="1" dirty="0" err="1">
                <a:solidFill>
                  <a:srgbClr val="FFFFFF"/>
                </a:solidFill>
              </a:rPr>
              <a:t>технічних</a:t>
            </a:r>
            <a:r>
              <a:rPr lang="ru-RU" sz="2000" i="1" dirty="0">
                <a:solidFill>
                  <a:srgbClr val="FFFFFF"/>
                </a:solidFill>
              </a:rPr>
              <a:t> наук, доцент</a:t>
            </a:r>
            <a:br>
              <a:rPr lang="ru-RU" sz="2000" i="1" dirty="0">
                <a:solidFill>
                  <a:srgbClr val="FFFFFF"/>
                </a:solidFill>
              </a:rPr>
            </a:br>
            <a:br>
              <a:rPr lang="ru-RU" sz="2000" i="1" dirty="0">
                <a:solidFill>
                  <a:srgbClr val="FFFFFF"/>
                </a:solidFill>
              </a:rPr>
            </a:br>
            <a:r>
              <a:rPr lang="ru-RU" sz="2000" i="1" dirty="0">
                <a:solidFill>
                  <a:srgbClr val="FFFFFF"/>
                </a:solidFill>
              </a:rPr>
              <a:t>Заступник директора з </a:t>
            </a:r>
            <a:r>
              <a:rPr lang="ru-RU" sz="2000" i="1" dirty="0" err="1">
                <a:solidFill>
                  <a:srgbClr val="FFFFFF"/>
                </a:solidFill>
              </a:rPr>
              <a:t>навчальної</a:t>
            </a:r>
            <a:r>
              <a:rPr lang="ru-RU" sz="2000" i="1" dirty="0">
                <a:solidFill>
                  <a:srgbClr val="FFFFFF"/>
                </a:solidFill>
              </a:rPr>
              <a:t> </a:t>
            </a:r>
            <a:r>
              <a:rPr lang="ru-RU" sz="2000" i="1" dirty="0" err="1">
                <a:solidFill>
                  <a:srgbClr val="FFFFFF"/>
                </a:solidFill>
              </a:rPr>
              <a:t>роботи</a:t>
            </a:r>
            <a:r>
              <a:rPr lang="ru-RU" sz="2000" i="1" dirty="0">
                <a:solidFill>
                  <a:srgbClr val="FFFFFF"/>
                </a:solidFill>
              </a:rPr>
              <a:t> – Донченко </a:t>
            </a:r>
            <a:r>
              <a:rPr lang="ru-RU" sz="2000" i="1" dirty="0" err="1">
                <a:solidFill>
                  <a:srgbClr val="FFFFFF"/>
                </a:solidFill>
              </a:rPr>
              <a:t>Володимир</a:t>
            </a:r>
            <a:r>
              <a:rPr lang="ru-RU" sz="2000" i="1" dirty="0">
                <a:solidFill>
                  <a:srgbClr val="FFFFFF"/>
                </a:solidFill>
              </a:rPr>
              <a:t> </a:t>
            </a:r>
            <a:r>
              <a:rPr lang="ru-RU" sz="2000" i="1" dirty="0" err="1">
                <a:solidFill>
                  <a:srgbClr val="FFFFFF"/>
                </a:solidFill>
              </a:rPr>
              <a:t>Юрійович</a:t>
            </a:r>
            <a:br>
              <a:rPr lang="ru-RU" sz="2000" i="1" dirty="0">
                <a:solidFill>
                  <a:srgbClr val="FFFFFF"/>
                </a:solidFill>
              </a:rPr>
            </a:br>
            <a:br>
              <a:rPr lang="ru-RU" sz="2000" i="1" dirty="0">
                <a:solidFill>
                  <a:srgbClr val="FFFFFF"/>
                </a:solidFill>
              </a:rPr>
            </a:br>
            <a:r>
              <a:rPr lang="ru-RU" sz="2000" i="1" dirty="0">
                <a:solidFill>
                  <a:srgbClr val="FFFFFF"/>
                </a:solidFill>
              </a:rPr>
              <a:t>Заступник директора </a:t>
            </a:r>
            <a:r>
              <a:rPr lang="ru-RU" sz="2000" i="1" dirty="0" err="1">
                <a:solidFill>
                  <a:srgbClr val="FFFFFF"/>
                </a:solidFill>
              </a:rPr>
              <a:t>із</a:t>
            </a:r>
            <a:r>
              <a:rPr lang="ru-RU" sz="2000" i="1" dirty="0">
                <a:solidFill>
                  <a:srgbClr val="FFFFFF"/>
                </a:solidFill>
              </a:rPr>
              <a:t> </a:t>
            </a:r>
            <a:r>
              <a:rPr lang="ru-RU" sz="2000" i="1" dirty="0" err="1">
                <a:solidFill>
                  <a:srgbClr val="FFFFFF"/>
                </a:solidFill>
              </a:rPr>
              <a:t>соціально-гуманітарної</a:t>
            </a:r>
            <a:r>
              <a:rPr lang="ru-RU" sz="2000" i="1" dirty="0">
                <a:solidFill>
                  <a:srgbClr val="FFFFFF"/>
                </a:solidFill>
              </a:rPr>
              <a:t> </a:t>
            </a:r>
            <a:r>
              <a:rPr lang="ru-RU" sz="2000" i="1" dirty="0" err="1">
                <a:solidFill>
                  <a:srgbClr val="FFFFFF"/>
                </a:solidFill>
              </a:rPr>
              <a:t>роботи</a:t>
            </a:r>
            <a:r>
              <a:rPr lang="ru-RU" sz="2000" i="1" dirty="0">
                <a:solidFill>
                  <a:srgbClr val="FFFFFF"/>
                </a:solidFill>
              </a:rPr>
              <a:t> – Матієвський </a:t>
            </a:r>
            <a:r>
              <a:rPr lang="ru-RU" sz="2000" i="1" dirty="0" err="1">
                <a:solidFill>
                  <a:srgbClr val="FFFFFF"/>
                </a:solidFill>
              </a:rPr>
              <a:t>Володимир</a:t>
            </a:r>
            <a:r>
              <a:rPr lang="ru-RU" sz="2000" i="1" dirty="0">
                <a:solidFill>
                  <a:srgbClr val="FFFFFF"/>
                </a:solidFill>
              </a:rPr>
              <a:t> </a:t>
            </a:r>
            <a:r>
              <a:rPr lang="ru-RU" sz="2000" i="1" dirty="0" err="1">
                <a:solidFill>
                  <a:srgbClr val="FFFFFF"/>
                </a:solidFill>
              </a:rPr>
              <a:t>Валерійович</a:t>
            </a:r>
            <a:endParaRPr lang="en-US" sz="2000" i="1" dirty="0">
              <a:solidFill>
                <a:srgbClr val="FFFFFF"/>
              </a:solidFill>
            </a:endParaRP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CBF6CC59-3EB5-4957-81C0-F1499BF93E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873" y="199759"/>
            <a:ext cx="5991483" cy="8270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Picture 6">
            <a:extLst>
              <a:ext uri="{FF2B5EF4-FFF2-40B4-BE49-F238E27FC236}">
                <a16:creationId xmlns:a16="http://schemas.microsoft.com/office/drawing/2014/main" id="{27AAB788-1DEB-4A7B-8830-9119D6F607C4}"/>
              </a:ext>
            </a:extLst>
          </p:cNvPr>
          <p:cNvPicPr>
            <a:picLocks noChangeAspect="1"/>
          </p:cNvPicPr>
          <p:nvPr/>
        </p:nvPicPr>
        <p:blipFill>
          <a:blip r:embed="rId3"/>
          <a:stretch>
            <a:fillRect/>
          </a:stretch>
        </p:blipFill>
        <p:spPr>
          <a:xfrm>
            <a:off x="10283056" y="4953000"/>
            <a:ext cx="1905000" cy="1905000"/>
          </a:xfrm>
          <a:prstGeom prst="rect">
            <a:avLst/>
          </a:prstGeom>
        </p:spPr>
      </p:pic>
      <p:sp>
        <p:nvSpPr>
          <p:cNvPr id="13" name="TextBox 12">
            <a:extLst>
              <a:ext uri="{FF2B5EF4-FFF2-40B4-BE49-F238E27FC236}">
                <a16:creationId xmlns:a16="http://schemas.microsoft.com/office/drawing/2014/main" id="{38DAB28D-450A-4560-9C1C-AF0FC14F4D1E}"/>
              </a:ext>
            </a:extLst>
          </p:cNvPr>
          <p:cNvSpPr txBox="1"/>
          <p:nvPr/>
        </p:nvSpPr>
        <p:spPr>
          <a:xfrm>
            <a:off x="214873" y="5643890"/>
            <a:ext cx="8686800" cy="523220"/>
          </a:xfrm>
          <a:prstGeom prst="rect">
            <a:avLst/>
          </a:prstGeom>
          <a:noFill/>
        </p:spPr>
        <p:txBody>
          <a:bodyPr wrap="square">
            <a:spAutoFit/>
          </a:bodyPr>
          <a:lstStyle/>
          <a:p>
            <a:r>
              <a:rPr lang="en-US" sz="2800" dirty="0">
                <a:solidFill>
                  <a:schemeClr val="bg1"/>
                </a:solidFill>
              </a:rPr>
              <a:t>http://ifmit.luguniv.edu.ua/uk/institute/directorate</a:t>
            </a:r>
          </a:p>
        </p:txBody>
      </p:sp>
      <p:pic>
        <p:nvPicPr>
          <p:cNvPr id="3074" name="Picture 2" descr="керівництво НН ІФМІТ">
            <a:extLst>
              <a:ext uri="{FF2B5EF4-FFF2-40B4-BE49-F238E27FC236}">
                <a16:creationId xmlns:a16="http://schemas.microsoft.com/office/drawing/2014/main" id="{B602C534-5C63-466A-8DB6-0517A30138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502" y="1986139"/>
            <a:ext cx="2335491" cy="1556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3949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3210614" y="1454586"/>
            <a:ext cx="8737682" cy="2620099"/>
          </a:xfrm>
        </p:spPr>
        <p:txBody>
          <a:bodyPr anchor="ctr">
            <a:noAutofit/>
          </a:bodyPr>
          <a:lstStyle/>
          <a:p>
            <a:pPr lvl="0"/>
            <a:r>
              <a:rPr lang="ru-RU" sz="2000" i="1" dirty="0">
                <a:solidFill>
                  <a:srgbClr val="FFFFFF"/>
                </a:solidFill>
              </a:rPr>
              <a:t>Кафедра </a:t>
            </a:r>
            <a:r>
              <a:rPr lang="ru-RU" sz="2000" i="1" dirty="0" err="1">
                <a:solidFill>
                  <a:srgbClr val="FFFFFF"/>
                </a:solidFill>
              </a:rPr>
              <a:t>алгебри</a:t>
            </a:r>
            <a:r>
              <a:rPr lang="ru-RU" sz="2000" i="1" dirty="0">
                <a:solidFill>
                  <a:srgbClr val="FFFFFF"/>
                </a:solidFill>
              </a:rPr>
              <a:t> та системного </a:t>
            </a:r>
            <a:r>
              <a:rPr lang="ru-RU" sz="2000" i="1" dirty="0" err="1">
                <a:solidFill>
                  <a:srgbClr val="FFFFFF"/>
                </a:solidFill>
              </a:rPr>
              <a:t>аналізу</a:t>
            </a:r>
            <a:br>
              <a:rPr lang="ru-RU" sz="2000" i="1" dirty="0">
                <a:solidFill>
                  <a:srgbClr val="FFFFFF"/>
                </a:solidFill>
              </a:rPr>
            </a:br>
            <a:br>
              <a:rPr lang="ru-RU" sz="2000" i="1" dirty="0">
                <a:solidFill>
                  <a:srgbClr val="FFFFFF"/>
                </a:solidFill>
              </a:rPr>
            </a:br>
            <a:r>
              <a:rPr lang="ru-RU" sz="2000" i="1" dirty="0" err="1">
                <a:solidFill>
                  <a:srgbClr val="FFFFFF"/>
                </a:solidFill>
              </a:rPr>
              <a:t>Завідувач</a:t>
            </a:r>
            <a:r>
              <a:rPr lang="ru-RU" sz="2000" i="1" dirty="0">
                <a:solidFill>
                  <a:srgbClr val="FFFFFF"/>
                </a:solidFill>
              </a:rPr>
              <a:t> </a:t>
            </a:r>
            <a:r>
              <a:rPr lang="ru-RU" sz="2000" i="1" dirty="0" err="1">
                <a:solidFill>
                  <a:srgbClr val="FFFFFF"/>
                </a:solidFill>
              </a:rPr>
              <a:t>кафедри</a:t>
            </a:r>
            <a:r>
              <a:rPr lang="ru-RU" sz="2000" i="1" dirty="0">
                <a:solidFill>
                  <a:srgbClr val="FFFFFF"/>
                </a:solidFill>
              </a:rPr>
              <a:t> – Жучок </a:t>
            </a:r>
            <a:r>
              <a:rPr lang="ru-RU" sz="2000" i="1" dirty="0" err="1">
                <a:solidFill>
                  <a:srgbClr val="FFFFFF"/>
                </a:solidFill>
              </a:rPr>
              <a:t>Анатолій</a:t>
            </a:r>
            <a:r>
              <a:rPr lang="ru-RU" sz="2000" i="1" dirty="0">
                <a:solidFill>
                  <a:srgbClr val="FFFFFF"/>
                </a:solidFill>
              </a:rPr>
              <a:t> </a:t>
            </a:r>
            <a:r>
              <a:rPr lang="ru-RU" sz="2000" i="1" dirty="0" err="1">
                <a:solidFill>
                  <a:srgbClr val="FFFFFF"/>
                </a:solidFill>
              </a:rPr>
              <a:t>Володимирович</a:t>
            </a:r>
            <a:r>
              <a:rPr lang="ru-RU" sz="2000" i="1" dirty="0">
                <a:solidFill>
                  <a:srgbClr val="FFFFFF"/>
                </a:solidFill>
              </a:rPr>
              <a:t>, доктор </a:t>
            </a:r>
            <a:r>
              <a:rPr lang="ru-RU" sz="2000" i="1" dirty="0" err="1">
                <a:solidFill>
                  <a:srgbClr val="FFFFFF"/>
                </a:solidFill>
              </a:rPr>
              <a:t>фізико-математичних</a:t>
            </a:r>
            <a:r>
              <a:rPr lang="ru-RU" sz="2000" i="1" dirty="0">
                <a:solidFill>
                  <a:srgbClr val="FFFFFF"/>
                </a:solidFill>
              </a:rPr>
              <a:t> наук, </a:t>
            </a:r>
            <a:r>
              <a:rPr lang="ru-RU" sz="2000" i="1" dirty="0" err="1">
                <a:solidFill>
                  <a:srgbClr val="FFFFFF"/>
                </a:solidFill>
              </a:rPr>
              <a:t>професор</a:t>
            </a:r>
            <a:br>
              <a:rPr lang="ru-RU" sz="2000" i="1" dirty="0">
                <a:solidFill>
                  <a:srgbClr val="FFFFFF"/>
                </a:solidFill>
              </a:rPr>
            </a:br>
            <a:br>
              <a:rPr lang="ru-RU" sz="2000" i="1" dirty="0">
                <a:solidFill>
                  <a:srgbClr val="FFFFFF"/>
                </a:solidFill>
              </a:rPr>
            </a:br>
            <a:br>
              <a:rPr lang="ru-RU" sz="2000" i="1" dirty="0">
                <a:solidFill>
                  <a:srgbClr val="FFFFFF"/>
                </a:solidFill>
              </a:rPr>
            </a:br>
            <a:r>
              <a:rPr lang="ru-RU" sz="2000" i="1" dirty="0" err="1">
                <a:solidFill>
                  <a:srgbClr val="FFFFFF"/>
                </a:solidFill>
              </a:rPr>
              <a:t>Місія</a:t>
            </a:r>
            <a:r>
              <a:rPr lang="ru-RU" sz="2000" i="1" dirty="0">
                <a:solidFill>
                  <a:srgbClr val="FFFFFF"/>
                </a:solidFill>
              </a:rPr>
              <a:t> </a:t>
            </a:r>
            <a:r>
              <a:rPr lang="ru-RU" sz="2000" i="1" dirty="0" err="1">
                <a:solidFill>
                  <a:srgbClr val="FFFFFF"/>
                </a:solidFill>
              </a:rPr>
              <a:t>кафедри</a:t>
            </a:r>
            <a:r>
              <a:rPr lang="ru-RU" sz="2000" i="1" dirty="0">
                <a:solidFill>
                  <a:srgbClr val="FFFFFF"/>
                </a:solidFill>
              </a:rPr>
              <a:t>: </a:t>
            </a:r>
            <a:r>
              <a:rPr lang="ru-RU" sz="2000" i="1" dirty="0" err="1">
                <a:solidFill>
                  <a:srgbClr val="FFFFFF"/>
                </a:solidFill>
              </a:rPr>
              <a:t>підготовка</a:t>
            </a:r>
            <a:r>
              <a:rPr lang="ru-RU" sz="2000" i="1" dirty="0">
                <a:solidFill>
                  <a:srgbClr val="FFFFFF"/>
                </a:solidFill>
              </a:rPr>
              <a:t> </a:t>
            </a:r>
            <a:r>
              <a:rPr lang="ru-RU" sz="2000" i="1" dirty="0" err="1">
                <a:solidFill>
                  <a:srgbClr val="FFFFFF"/>
                </a:solidFill>
              </a:rPr>
              <a:t>конкурентоспроможних</a:t>
            </a:r>
            <a:r>
              <a:rPr lang="ru-RU" sz="2000" i="1" dirty="0">
                <a:solidFill>
                  <a:srgbClr val="FFFFFF"/>
                </a:solidFill>
              </a:rPr>
              <a:t> </a:t>
            </a:r>
            <a:r>
              <a:rPr lang="ru-RU" sz="2000" i="1" dirty="0" err="1">
                <a:solidFill>
                  <a:srgbClr val="FFFFFF"/>
                </a:solidFill>
              </a:rPr>
              <a:t>фахівців</a:t>
            </a:r>
            <a:r>
              <a:rPr lang="ru-RU" sz="2000" i="1" dirty="0">
                <a:solidFill>
                  <a:srgbClr val="FFFFFF"/>
                </a:solidFill>
              </a:rPr>
              <a:t> з математики, статистики, системного </a:t>
            </a:r>
            <a:r>
              <a:rPr lang="ru-RU" sz="2000" i="1" dirty="0" err="1">
                <a:solidFill>
                  <a:srgbClr val="FFFFFF"/>
                </a:solidFill>
              </a:rPr>
              <a:t>аналізу</a:t>
            </a:r>
            <a:r>
              <a:rPr lang="ru-RU" sz="2000" i="1" dirty="0">
                <a:solidFill>
                  <a:srgbClr val="FFFFFF"/>
                </a:solidFill>
              </a:rPr>
              <a:t> і </a:t>
            </a:r>
            <a:r>
              <a:rPr lang="ru-RU" sz="2000" i="1" dirty="0" err="1">
                <a:solidFill>
                  <a:srgbClr val="FFFFFF"/>
                </a:solidFill>
              </a:rPr>
              <a:t>теорії</a:t>
            </a:r>
            <a:r>
              <a:rPr lang="ru-RU" sz="2000" i="1" dirty="0">
                <a:solidFill>
                  <a:srgbClr val="FFFFFF"/>
                </a:solidFill>
              </a:rPr>
              <a:t> </a:t>
            </a:r>
            <a:r>
              <a:rPr lang="ru-RU" sz="2000" i="1" dirty="0" err="1">
                <a:solidFill>
                  <a:srgbClr val="FFFFFF"/>
                </a:solidFill>
              </a:rPr>
              <a:t>керування</a:t>
            </a:r>
            <a:r>
              <a:rPr lang="ru-RU" sz="2000" i="1" dirty="0">
                <a:solidFill>
                  <a:srgbClr val="FFFFFF"/>
                </a:solidFill>
              </a:rPr>
              <a:t> з </a:t>
            </a:r>
            <a:r>
              <a:rPr lang="ru-RU" sz="2000" i="1" dirty="0" err="1">
                <a:solidFill>
                  <a:srgbClr val="FFFFFF"/>
                </a:solidFill>
              </a:rPr>
              <a:t>досвідом</a:t>
            </a:r>
            <a:r>
              <a:rPr lang="ru-RU" sz="2000" i="1" dirty="0">
                <a:solidFill>
                  <a:srgbClr val="FFFFFF"/>
                </a:solidFill>
              </a:rPr>
              <a:t> </a:t>
            </a:r>
            <a:r>
              <a:rPr lang="ru-RU" sz="2000" i="1" dirty="0" err="1">
                <a:solidFill>
                  <a:srgbClr val="FFFFFF"/>
                </a:solidFill>
              </a:rPr>
              <a:t>наукової</a:t>
            </a:r>
            <a:r>
              <a:rPr lang="ru-RU" sz="2000" i="1" dirty="0">
                <a:solidFill>
                  <a:srgbClr val="FFFFFF"/>
                </a:solidFill>
              </a:rPr>
              <a:t> і </a:t>
            </a:r>
            <a:r>
              <a:rPr lang="ru-RU" sz="2000" i="1" dirty="0" err="1">
                <a:solidFill>
                  <a:srgbClr val="FFFFFF"/>
                </a:solidFill>
              </a:rPr>
              <a:t>аналітичної</a:t>
            </a:r>
            <a:r>
              <a:rPr lang="ru-RU" sz="2000" i="1" dirty="0">
                <a:solidFill>
                  <a:srgbClr val="FFFFFF"/>
                </a:solidFill>
              </a:rPr>
              <a:t> </a:t>
            </a:r>
            <a:r>
              <a:rPr lang="ru-RU" sz="2000" i="1" dirty="0" err="1">
                <a:solidFill>
                  <a:srgbClr val="FFFFFF"/>
                </a:solidFill>
              </a:rPr>
              <a:t>роботи</a:t>
            </a:r>
            <a:r>
              <a:rPr lang="ru-RU" sz="2000" i="1" dirty="0">
                <a:solidFill>
                  <a:srgbClr val="FFFFFF"/>
                </a:solidFill>
              </a:rPr>
              <a:t> для </a:t>
            </a:r>
            <a:r>
              <a:rPr lang="ru-RU" sz="2000" i="1" dirty="0" err="1">
                <a:solidFill>
                  <a:srgbClr val="FFFFFF"/>
                </a:solidFill>
              </a:rPr>
              <a:t>ефективної</a:t>
            </a:r>
            <a:r>
              <a:rPr lang="ru-RU" sz="2000" i="1" dirty="0">
                <a:solidFill>
                  <a:srgbClr val="FFFFFF"/>
                </a:solidFill>
              </a:rPr>
              <a:t> </a:t>
            </a:r>
            <a:r>
              <a:rPr lang="ru-RU" sz="2000" i="1" dirty="0" err="1">
                <a:solidFill>
                  <a:srgbClr val="FFFFFF"/>
                </a:solidFill>
              </a:rPr>
              <a:t>педагогічної</a:t>
            </a:r>
            <a:r>
              <a:rPr lang="ru-RU" sz="2000" i="1" dirty="0">
                <a:solidFill>
                  <a:srgbClr val="FFFFFF"/>
                </a:solidFill>
              </a:rPr>
              <a:t>, </a:t>
            </a:r>
            <a:r>
              <a:rPr lang="ru-RU" sz="2000" i="1" dirty="0" err="1">
                <a:solidFill>
                  <a:srgbClr val="FFFFFF"/>
                </a:solidFill>
              </a:rPr>
              <a:t>наукової</a:t>
            </a:r>
            <a:r>
              <a:rPr lang="ru-RU" sz="2000" i="1" dirty="0">
                <a:solidFill>
                  <a:srgbClr val="FFFFFF"/>
                </a:solidFill>
              </a:rPr>
              <a:t> і </a:t>
            </a:r>
            <a:r>
              <a:rPr lang="ru-RU" sz="2000" i="1" dirty="0" err="1">
                <a:solidFill>
                  <a:srgbClr val="FFFFFF"/>
                </a:solidFill>
              </a:rPr>
              <a:t>виробничої</a:t>
            </a:r>
            <a:r>
              <a:rPr lang="ru-RU" sz="2000" i="1" dirty="0">
                <a:solidFill>
                  <a:srgbClr val="FFFFFF"/>
                </a:solidFill>
              </a:rPr>
              <a:t> </a:t>
            </a:r>
            <a:r>
              <a:rPr lang="ru-RU" sz="2000" i="1" dirty="0" err="1">
                <a:solidFill>
                  <a:srgbClr val="FFFFFF"/>
                </a:solidFill>
              </a:rPr>
              <a:t>діяльності</a:t>
            </a:r>
            <a:r>
              <a:rPr lang="ru-RU" sz="2000" i="1" dirty="0">
                <a:solidFill>
                  <a:srgbClr val="FFFFFF"/>
                </a:solidFill>
              </a:rPr>
              <a:t> в </a:t>
            </a:r>
            <a:r>
              <a:rPr lang="ru-RU" sz="2000" i="1" dirty="0" err="1">
                <a:solidFill>
                  <a:srgbClr val="FFFFFF"/>
                </a:solidFill>
              </a:rPr>
              <a:t>Україні</a:t>
            </a:r>
            <a:r>
              <a:rPr lang="ru-RU" sz="2000" i="1" dirty="0">
                <a:solidFill>
                  <a:srgbClr val="FFFFFF"/>
                </a:solidFill>
              </a:rPr>
              <a:t> і на </a:t>
            </a:r>
            <a:r>
              <a:rPr lang="ru-RU" sz="2000" i="1" dirty="0" err="1">
                <a:solidFill>
                  <a:srgbClr val="FFFFFF"/>
                </a:solidFill>
              </a:rPr>
              <a:t>міжнародній</a:t>
            </a:r>
            <a:r>
              <a:rPr lang="ru-RU" sz="2000" i="1" dirty="0">
                <a:solidFill>
                  <a:srgbClr val="FFFFFF"/>
                </a:solidFill>
              </a:rPr>
              <a:t> </a:t>
            </a:r>
            <a:r>
              <a:rPr lang="ru-RU" sz="2000" i="1" dirty="0" err="1">
                <a:solidFill>
                  <a:srgbClr val="FFFFFF"/>
                </a:solidFill>
              </a:rPr>
              <a:t>арені</a:t>
            </a:r>
            <a:r>
              <a:rPr lang="ru-RU" sz="2000" i="1" dirty="0">
                <a:solidFill>
                  <a:srgbClr val="FFFFFF"/>
                </a:solidFill>
              </a:rPr>
              <a:t>.</a:t>
            </a:r>
            <a:endParaRPr lang="en-US" sz="2000" i="1" dirty="0">
              <a:solidFill>
                <a:srgbClr val="FFFFFF"/>
              </a:solidFill>
            </a:endParaRP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CBF6CC59-3EB5-4957-81C0-F1499BF93E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873" y="199759"/>
            <a:ext cx="5991483" cy="8270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Picture 6">
            <a:extLst>
              <a:ext uri="{FF2B5EF4-FFF2-40B4-BE49-F238E27FC236}">
                <a16:creationId xmlns:a16="http://schemas.microsoft.com/office/drawing/2014/main" id="{27AAB788-1DEB-4A7B-8830-9119D6F607C4}"/>
              </a:ext>
            </a:extLst>
          </p:cNvPr>
          <p:cNvPicPr>
            <a:picLocks noChangeAspect="1"/>
          </p:cNvPicPr>
          <p:nvPr/>
        </p:nvPicPr>
        <p:blipFill>
          <a:blip r:embed="rId3"/>
          <a:stretch>
            <a:fillRect/>
          </a:stretch>
        </p:blipFill>
        <p:spPr>
          <a:xfrm>
            <a:off x="10283056" y="4953000"/>
            <a:ext cx="1905000" cy="1905000"/>
          </a:xfrm>
          <a:prstGeom prst="rect">
            <a:avLst/>
          </a:prstGeom>
        </p:spPr>
      </p:pic>
      <p:sp>
        <p:nvSpPr>
          <p:cNvPr id="13" name="TextBox 12">
            <a:extLst>
              <a:ext uri="{FF2B5EF4-FFF2-40B4-BE49-F238E27FC236}">
                <a16:creationId xmlns:a16="http://schemas.microsoft.com/office/drawing/2014/main" id="{38DAB28D-450A-4560-9C1C-AF0FC14F4D1E}"/>
              </a:ext>
            </a:extLst>
          </p:cNvPr>
          <p:cNvSpPr txBox="1"/>
          <p:nvPr/>
        </p:nvSpPr>
        <p:spPr>
          <a:xfrm>
            <a:off x="214873" y="5643890"/>
            <a:ext cx="8686800" cy="523220"/>
          </a:xfrm>
          <a:prstGeom prst="rect">
            <a:avLst/>
          </a:prstGeom>
          <a:noFill/>
        </p:spPr>
        <p:txBody>
          <a:bodyPr wrap="square">
            <a:spAutoFit/>
          </a:bodyPr>
          <a:lstStyle/>
          <a:p>
            <a:r>
              <a:rPr lang="en-US" sz="2800" dirty="0">
                <a:solidFill>
                  <a:schemeClr val="bg1"/>
                </a:solidFill>
              </a:rPr>
              <a:t>http://ifmit.luguniv.edu.ua/uk/node/1</a:t>
            </a:r>
          </a:p>
        </p:txBody>
      </p:sp>
      <p:pic>
        <p:nvPicPr>
          <p:cNvPr id="4098" name="Picture 2" descr="juchok">
            <a:extLst>
              <a:ext uri="{FF2B5EF4-FFF2-40B4-BE49-F238E27FC236}">
                <a16:creationId xmlns:a16="http://schemas.microsoft.com/office/drawing/2014/main" id="{D7DC9F1F-9D24-4340-BC7D-C59E8ECCB9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298" y="1524000"/>
            <a:ext cx="1777458" cy="2369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9539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3210614" y="1905000"/>
            <a:ext cx="8737682" cy="2620099"/>
          </a:xfrm>
        </p:spPr>
        <p:txBody>
          <a:bodyPr anchor="ctr">
            <a:noAutofit/>
          </a:bodyPr>
          <a:lstStyle/>
          <a:p>
            <a:pPr lvl="0"/>
            <a:r>
              <a:rPr lang="ru-RU" sz="2000" i="1" dirty="0">
                <a:solidFill>
                  <a:srgbClr val="FFFFFF"/>
                </a:solidFill>
              </a:rPr>
              <a:t>Кафедра </a:t>
            </a:r>
            <a:r>
              <a:rPr lang="ru-RU" sz="2000" i="1" dirty="0" err="1">
                <a:solidFill>
                  <a:srgbClr val="FFFFFF"/>
                </a:solidFill>
              </a:rPr>
              <a:t>документознавства</a:t>
            </a:r>
            <a:r>
              <a:rPr lang="ru-RU" sz="2000" i="1" dirty="0">
                <a:solidFill>
                  <a:srgbClr val="FFFFFF"/>
                </a:solidFill>
              </a:rPr>
              <a:t> та </a:t>
            </a:r>
            <a:r>
              <a:rPr lang="ru-RU" sz="2000" i="1" dirty="0" err="1">
                <a:solidFill>
                  <a:srgbClr val="FFFFFF"/>
                </a:solidFill>
              </a:rPr>
              <a:t>інформаційної</a:t>
            </a:r>
            <a:r>
              <a:rPr lang="ru-RU" sz="2000" i="1" dirty="0">
                <a:solidFill>
                  <a:srgbClr val="FFFFFF"/>
                </a:solidFill>
              </a:rPr>
              <a:t> </a:t>
            </a:r>
            <a:r>
              <a:rPr lang="ru-RU" sz="2000" i="1" dirty="0" err="1">
                <a:solidFill>
                  <a:srgbClr val="FFFFFF"/>
                </a:solidFill>
              </a:rPr>
              <a:t>діяльності</a:t>
            </a:r>
            <a:br>
              <a:rPr lang="ru-RU" sz="2000" i="1" dirty="0">
                <a:solidFill>
                  <a:srgbClr val="FFFFFF"/>
                </a:solidFill>
              </a:rPr>
            </a:br>
            <a:br>
              <a:rPr lang="ru-RU" sz="2000" i="1" dirty="0">
                <a:solidFill>
                  <a:srgbClr val="FFFFFF"/>
                </a:solidFill>
              </a:rPr>
            </a:br>
            <a:r>
              <a:rPr lang="ru-RU" sz="2000" i="1" dirty="0" err="1">
                <a:solidFill>
                  <a:srgbClr val="FFFFFF"/>
                </a:solidFill>
              </a:rPr>
              <a:t>Завідувач</a:t>
            </a:r>
            <a:r>
              <a:rPr lang="ru-RU" sz="2000" i="1" dirty="0">
                <a:solidFill>
                  <a:srgbClr val="FFFFFF"/>
                </a:solidFill>
              </a:rPr>
              <a:t> </a:t>
            </a:r>
            <a:r>
              <a:rPr lang="ru-RU" sz="2000" i="1" dirty="0" err="1">
                <a:solidFill>
                  <a:srgbClr val="FFFFFF"/>
                </a:solidFill>
              </a:rPr>
              <a:t>кафедри</a:t>
            </a:r>
            <a:r>
              <a:rPr lang="ru-RU" sz="2000" i="1" dirty="0">
                <a:solidFill>
                  <a:srgbClr val="FFFFFF"/>
                </a:solidFill>
              </a:rPr>
              <a:t> – </a:t>
            </a:r>
            <a:r>
              <a:rPr lang="ru-RU" sz="2000" i="1" dirty="0" err="1">
                <a:solidFill>
                  <a:srgbClr val="FFFFFF"/>
                </a:solidFill>
              </a:rPr>
              <a:t>Малюк</a:t>
            </a:r>
            <a:r>
              <a:rPr lang="ru-RU" sz="2000" i="1" dirty="0">
                <a:solidFill>
                  <a:srgbClr val="FFFFFF"/>
                </a:solidFill>
              </a:rPr>
              <a:t> Ольга </a:t>
            </a:r>
            <a:r>
              <a:rPr lang="ru-RU" sz="2000" i="1" dirty="0" err="1">
                <a:solidFill>
                  <a:srgbClr val="FFFFFF"/>
                </a:solidFill>
              </a:rPr>
              <a:t>Юріївна</a:t>
            </a:r>
            <a:r>
              <a:rPr lang="ru-RU" sz="2000" i="1" dirty="0">
                <a:solidFill>
                  <a:srgbClr val="FFFFFF"/>
                </a:solidFill>
              </a:rPr>
              <a:t>, кандидат </a:t>
            </a:r>
            <a:r>
              <a:rPr lang="ru-RU" sz="2000" i="1" dirty="0" err="1">
                <a:solidFill>
                  <a:srgbClr val="FFFFFF"/>
                </a:solidFill>
              </a:rPr>
              <a:t>філологічних</a:t>
            </a:r>
            <a:r>
              <a:rPr lang="ru-RU" sz="2000" i="1" dirty="0">
                <a:solidFill>
                  <a:srgbClr val="FFFFFF"/>
                </a:solidFill>
              </a:rPr>
              <a:t> наук, доцент</a:t>
            </a:r>
            <a:br>
              <a:rPr lang="ru-RU" sz="2000" i="1" dirty="0">
                <a:solidFill>
                  <a:srgbClr val="FFFFFF"/>
                </a:solidFill>
              </a:rPr>
            </a:br>
            <a:br>
              <a:rPr lang="ru-RU" sz="2000" i="1" dirty="0">
                <a:solidFill>
                  <a:srgbClr val="FFFFFF"/>
                </a:solidFill>
              </a:rPr>
            </a:br>
            <a:r>
              <a:rPr lang="ru-RU" sz="2000" i="1" dirty="0" err="1">
                <a:solidFill>
                  <a:srgbClr val="FFFFFF"/>
                </a:solidFill>
              </a:rPr>
              <a:t>Місія</a:t>
            </a:r>
            <a:r>
              <a:rPr lang="ru-RU" sz="2000" i="1" dirty="0">
                <a:solidFill>
                  <a:srgbClr val="FFFFFF"/>
                </a:solidFill>
              </a:rPr>
              <a:t> </a:t>
            </a:r>
            <a:r>
              <a:rPr lang="ru-RU" sz="2000" i="1" dirty="0" err="1">
                <a:solidFill>
                  <a:srgbClr val="FFFFFF"/>
                </a:solidFill>
              </a:rPr>
              <a:t>кафедри</a:t>
            </a:r>
            <a:r>
              <a:rPr lang="ru-RU" sz="2000" i="1" dirty="0">
                <a:solidFill>
                  <a:srgbClr val="FFFFFF"/>
                </a:solidFill>
              </a:rPr>
              <a:t>: </a:t>
            </a:r>
            <a:r>
              <a:rPr lang="ru-RU" sz="2000" i="1" dirty="0" err="1">
                <a:solidFill>
                  <a:srgbClr val="FFFFFF"/>
                </a:solidFill>
              </a:rPr>
              <a:t>підготовка</a:t>
            </a:r>
            <a:r>
              <a:rPr lang="ru-RU" sz="2000" i="1" dirty="0">
                <a:solidFill>
                  <a:srgbClr val="FFFFFF"/>
                </a:solidFill>
              </a:rPr>
              <a:t> </a:t>
            </a:r>
            <a:r>
              <a:rPr lang="ru-RU" sz="2000" i="1" dirty="0" err="1">
                <a:solidFill>
                  <a:srgbClr val="FFFFFF"/>
                </a:solidFill>
              </a:rPr>
              <a:t>фахівців</a:t>
            </a:r>
            <a:r>
              <a:rPr lang="ru-RU" sz="2000" i="1" dirty="0">
                <a:solidFill>
                  <a:srgbClr val="FFFFFF"/>
                </a:solidFill>
              </a:rPr>
              <a:t> у </a:t>
            </a:r>
            <a:r>
              <a:rPr lang="ru-RU" sz="2000" i="1" dirty="0" err="1">
                <a:solidFill>
                  <a:srgbClr val="FFFFFF"/>
                </a:solidFill>
              </a:rPr>
              <a:t>галузі</a:t>
            </a:r>
            <a:r>
              <a:rPr lang="ru-RU" sz="2000" i="1" dirty="0">
                <a:solidFill>
                  <a:srgbClr val="FFFFFF"/>
                </a:solidFill>
              </a:rPr>
              <a:t> </a:t>
            </a:r>
            <a:r>
              <a:rPr lang="ru-RU" sz="2000" i="1" dirty="0" err="1">
                <a:solidFill>
                  <a:srgbClr val="FFFFFF"/>
                </a:solidFill>
              </a:rPr>
              <a:t>інформаційної</a:t>
            </a:r>
            <a:r>
              <a:rPr lang="ru-RU" sz="2000" i="1" dirty="0">
                <a:solidFill>
                  <a:srgbClr val="FFFFFF"/>
                </a:solidFill>
              </a:rPr>
              <a:t>, </a:t>
            </a:r>
            <a:r>
              <a:rPr lang="ru-RU" sz="2000" i="1" dirty="0" err="1">
                <a:solidFill>
                  <a:srgbClr val="FFFFFF"/>
                </a:solidFill>
              </a:rPr>
              <a:t>бібліотечної</a:t>
            </a:r>
            <a:r>
              <a:rPr lang="ru-RU" sz="2000" i="1" dirty="0">
                <a:solidFill>
                  <a:srgbClr val="FFFFFF"/>
                </a:solidFill>
              </a:rPr>
              <a:t> та </a:t>
            </a:r>
            <a:r>
              <a:rPr lang="ru-RU" sz="2000" i="1" dirty="0" err="1">
                <a:solidFill>
                  <a:srgbClr val="FFFFFF"/>
                </a:solidFill>
              </a:rPr>
              <a:t>архівної</a:t>
            </a:r>
            <a:r>
              <a:rPr lang="ru-RU" sz="2000" i="1" dirty="0">
                <a:solidFill>
                  <a:srgbClr val="FFFFFF"/>
                </a:solidFill>
              </a:rPr>
              <a:t> </a:t>
            </a:r>
            <a:r>
              <a:rPr lang="ru-RU" sz="2000" i="1" dirty="0" err="1">
                <a:solidFill>
                  <a:srgbClr val="FFFFFF"/>
                </a:solidFill>
              </a:rPr>
              <a:t>справи</a:t>
            </a:r>
            <a:r>
              <a:rPr lang="ru-RU" sz="2000" i="1" dirty="0">
                <a:solidFill>
                  <a:srgbClr val="FFFFFF"/>
                </a:solidFill>
              </a:rPr>
              <a:t>.</a:t>
            </a:r>
            <a:br>
              <a:rPr lang="ru-RU" sz="2000" i="1" dirty="0">
                <a:solidFill>
                  <a:srgbClr val="FFFFFF"/>
                </a:solidFill>
              </a:rPr>
            </a:br>
            <a:br>
              <a:rPr lang="ru-RU" sz="2000" i="1" dirty="0">
                <a:solidFill>
                  <a:srgbClr val="FFFFFF"/>
                </a:solidFill>
              </a:rPr>
            </a:br>
            <a:r>
              <a:rPr lang="ru-RU" sz="2000" i="1" dirty="0" err="1">
                <a:solidFill>
                  <a:srgbClr val="FFFFFF"/>
                </a:solidFill>
              </a:rPr>
              <a:t>Завдання</a:t>
            </a:r>
            <a:r>
              <a:rPr lang="ru-RU" sz="2000" i="1" dirty="0">
                <a:solidFill>
                  <a:srgbClr val="FFFFFF"/>
                </a:solidFill>
              </a:rPr>
              <a:t> </a:t>
            </a:r>
            <a:r>
              <a:rPr lang="ru-RU" sz="2000" i="1" dirty="0" err="1">
                <a:solidFill>
                  <a:srgbClr val="FFFFFF"/>
                </a:solidFill>
              </a:rPr>
              <a:t>кафедри</a:t>
            </a:r>
            <a:r>
              <a:rPr lang="ru-RU" sz="2000" i="1" dirty="0">
                <a:solidFill>
                  <a:srgbClr val="FFFFFF"/>
                </a:solidFill>
              </a:rPr>
              <a:t> </a:t>
            </a:r>
            <a:r>
              <a:rPr lang="ru-RU" sz="2000" i="1" dirty="0" err="1">
                <a:solidFill>
                  <a:srgbClr val="FFFFFF"/>
                </a:solidFill>
              </a:rPr>
              <a:t>виконуються</a:t>
            </a:r>
            <a:r>
              <a:rPr lang="ru-RU" sz="2000" i="1" dirty="0">
                <a:solidFill>
                  <a:srgbClr val="FFFFFF"/>
                </a:solidFill>
              </a:rPr>
              <a:t> шляхом </a:t>
            </a:r>
            <a:r>
              <a:rPr lang="ru-RU" sz="2000" i="1" dirty="0" err="1">
                <a:solidFill>
                  <a:srgbClr val="FFFFFF"/>
                </a:solidFill>
              </a:rPr>
              <a:t>інтеграції</a:t>
            </a:r>
            <a:r>
              <a:rPr lang="ru-RU" sz="2000" i="1" dirty="0">
                <a:solidFill>
                  <a:srgbClr val="FFFFFF"/>
                </a:solidFill>
              </a:rPr>
              <a:t> </a:t>
            </a:r>
            <a:r>
              <a:rPr lang="ru-RU" sz="2000" i="1" dirty="0" err="1">
                <a:solidFill>
                  <a:srgbClr val="FFFFFF"/>
                </a:solidFill>
              </a:rPr>
              <a:t>навчання</a:t>
            </a:r>
            <a:r>
              <a:rPr lang="ru-RU" sz="2000" i="1" dirty="0">
                <a:solidFill>
                  <a:srgbClr val="FFFFFF"/>
                </a:solidFill>
              </a:rPr>
              <a:t> і практики, </a:t>
            </a:r>
            <a:r>
              <a:rPr lang="ru-RU" sz="2000" i="1" dirty="0" err="1">
                <a:solidFill>
                  <a:srgbClr val="FFFFFF"/>
                </a:solidFill>
              </a:rPr>
              <a:t>повного</a:t>
            </a:r>
            <a:r>
              <a:rPr lang="ru-RU" sz="2000" i="1" dirty="0">
                <a:solidFill>
                  <a:srgbClr val="FFFFFF"/>
                </a:solidFill>
              </a:rPr>
              <a:t> й </a:t>
            </a:r>
            <a:r>
              <a:rPr lang="ru-RU" sz="2000" i="1" dirty="0" err="1">
                <a:solidFill>
                  <a:srgbClr val="FFFFFF"/>
                </a:solidFill>
              </a:rPr>
              <a:t>ефективного</a:t>
            </a:r>
            <a:r>
              <a:rPr lang="ru-RU" sz="2000" i="1" dirty="0">
                <a:solidFill>
                  <a:srgbClr val="FFFFFF"/>
                </a:solidFill>
              </a:rPr>
              <a:t> </a:t>
            </a:r>
            <a:r>
              <a:rPr lang="ru-RU" sz="2000" i="1" dirty="0" err="1">
                <a:solidFill>
                  <a:srgbClr val="FFFFFF"/>
                </a:solidFill>
              </a:rPr>
              <a:t>застосування</a:t>
            </a:r>
            <a:r>
              <a:rPr lang="ru-RU" sz="2000" i="1" dirty="0">
                <a:solidFill>
                  <a:srgbClr val="FFFFFF"/>
                </a:solidFill>
              </a:rPr>
              <a:t> </a:t>
            </a:r>
            <a:r>
              <a:rPr lang="ru-RU" sz="2000" i="1" dirty="0" err="1">
                <a:solidFill>
                  <a:srgbClr val="FFFFFF"/>
                </a:solidFill>
              </a:rPr>
              <a:t>всіх</a:t>
            </a:r>
            <a:r>
              <a:rPr lang="ru-RU" sz="2000" i="1" dirty="0">
                <a:solidFill>
                  <a:srgbClr val="FFFFFF"/>
                </a:solidFill>
              </a:rPr>
              <a:t> </a:t>
            </a:r>
            <a:r>
              <a:rPr lang="ru-RU" sz="2000" i="1" dirty="0" err="1">
                <a:solidFill>
                  <a:srgbClr val="FFFFFF"/>
                </a:solidFill>
              </a:rPr>
              <a:t>елементів</a:t>
            </a:r>
            <a:r>
              <a:rPr lang="ru-RU" sz="2000" i="1" dirty="0">
                <a:solidFill>
                  <a:srgbClr val="FFFFFF"/>
                </a:solidFill>
              </a:rPr>
              <a:t> </a:t>
            </a:r>
            <a:r>
              <a:rPr lang="ru-RU" sz="2000" i="1" dirty="0" err="1">
                <a:solidFill>
                  <a:srgbClr val="FFFFFF"/>
                </a:solidFill>
              </a:rPr>
              <a:t>навчально-виховного</a:t>
            </a:r>
            <a:r>
              <a:rPr lang="ru-RU" sz="2000" i="1" dirty="0">
                <a:solidFill>
                  <a:srgbClr val="FFFFFF"/>
                </a:solidFill>
              </a:rPr>
              <a:t> </a:t>
            </a:r>
            <a:r>
              <a:rPr lang="ru-RU" sz="2000" i="1" dirty="0" err="1">
                <a:solidFill>
                  <a:srgbClr val="FFFFFF"/>
                </a:solidFill>
              </a:rPr>
              <a:t>процесу</a:t>
            </a:r>
            <a:r>
              <a:rPr lang="ru-RU" sz="2000" i="1" dirty="0">
                <a:solidFill>
                  <a:srgbClr val="FFFFFF"/>
                </a:solidFill>
              </a:rPr>
              <a:t> з </a:t>
            </a:r>
            <a:r>
              <a:rPr lang="ru-RU" sz="2000" i="1" dirty="0" err="1">
                <a:solidFill>
                  <a:srgbClr val="FFFFFF"/>
                </a:solidFill>
              </a:rPr>
              <a:t>урахуванням</a:t>
            </a:r>
            <a:r>
              <a:rPr lang="ru-RU" sz="2000" i="1" dirty="0">
                <a:solidFill>
                  <a:srgbClr val="FFFFFF"/>
                </a:solidFill>
              </a:rPr>
              <a:t> </a:t>
            </a:r>
            <a:r>
              <a:rPr lang="ru-RU" sz="2000" i="1" dirty="0" err="1">
                <a:solidFill>
                  <a:srgbClr val="FFFFFF"/>
                </a:solidFill>
              </a:rPr>
              <a:t>можливостей</a:t>
            </a:r>
            <a:r>
              <a:rPr lang="ru-RU" sz="2000" i="1" dirty="0">
                <a:solidFill>
                  <a:srgbClr val="FFFFFF"/>
                </a:solidFill>
              </a:rPr>
              <a:t> </a:t>
            </a:r>
            <a:r>
              <a:rPr lang="ru-RU" sz="2000" i="1" dirty="0" err="1">
                <a:solidFill>
                  <a:srgbClr val="FFFFFF"/>
                </a:solidFill>
              </a:rPr>
              <a:t>сучасних</a:t>
            </a:r>
            <a:r>
              <a:rPr lang="ru-RU" sz="2000" i="1" dirty="0">
                <a:solidFill>
                  <a:srgbClr val="FFFFFF"/>
                </a:solidFill>
              </a:rPr>
              <a:t> </a:t>
            </a:r>
            <a:r>
              <a:rPr lang="ru-RU" sz="2000" i="1" dirty="0" err="1">
                <a:solidFill>
                  <a:srgbClr val="FFFFFF"/>
                </a:solidFill>
              </a:rPr>
              <a:t>інформаційних</a:t>
            </a:r>
            <a:r>
              <a:rPr lang="ru-RU" sz="2000" i="1" dirty="0">
                <a:solidFill>
                  <a:srgbClr val="FFFFFF"/>
                </a:solidFill>
              </a:rPr>
              <a:t> </a:t>
            </a:r>
            <a:r>
              <a:rPr lang="ru-RU" sz="2000" i="1" dirty="0" err="1">
                <a:solidFill>
                  <a:srgbClr val="FFFFFF"/>
                </a:solidFill>
              </a:rPr>
              <a:t>технологій</a:t>
            </a:r>
            <a:r>
              <a:rPr lang="ru-RU" sz="2000" i="1" dirty="0">
                <a:solidFill>
                  <a:srgbClr val="FFFFFF"/>
                </a:solidFill>
              </a:rPr>
              <a:t>.</a:t>
            </a:r>
            <a:br>
              <a:rPr lang="ru-RU" sz="2000" i="1" dirty="0">
                <a:solidFill>
                  <a:srgbClr val="FFFFFF"/>
                </a:solidFill>
              </a:rPr>
            </a:br>
            <a:br>
              <a:rPr lang="ru-RU" sz="2000" i="1" dirty="0">
                <a:solidFill>
                  <a:srgbClr val="FFFFFF"/>
                </a:solidFill>
              </a:rPr>
            </a:br>
            <a:endParaRPr lang="en-US" sz="2000" i="1" dirty="0">
              <a:solidFill>
                <a:srgbClr val="FFFFFF"/>
              </a:solidFill>
            </a:endParaRP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CBF6CC59-3EB5-4957-81C0-F1499BF93E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873" y="199759"/>
            <a:ext cx="5991483" cy="8270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Picture 6">
            <a:extLst>
              <a:ext uri="{FF2B5EF4-FFF2-40B4-BE49-F238E27FC236}">
                <a16:creationId xmlns:a16="http://schemas.microsoft.com/office/drawing/2014/main" id="{27AAB788-1DEB-4A7B-8830-9119D6F607C4}"/>
              </a:ext>
            </a:extLst>
          </p:cNvPr>
          <p:cNvPicPr>
            <a:picLocks noChangeAspect="1"/>
          </p:cNvPicPr>
          <p:nvPr/>
        </p:nvPicPr>
        <p:blipFill>
          <a:blip r:embed="rId3"/>
          <a:stretch>
            <a:fillRect/>
          </a:stretch>
        </p:blipFill>
        <p:spPr>
          <a:xfrm>
            <a:off x="10283056" y="4953000"/>
            <a:ext cx="1905000" cy="1905000"/>
          </a:xfrm>
          <a:prstGeom prst="rect">
            <a:avLst/>
          </a:prstGeom>
        </p:spPr>
      </p:pic>
      <p:sp>
        <p:nvSpPr>
          <p:cNvPr id="13" name="TextBox 12">
            <a:extLst>
              <a:ext uri="{FF2B5EF4-FFF2-40B4-BE49-F238E27FC236}">
                <a16:creationId xmlns:a16="http://schemas.microsoft.com/office/drawing/2014/main" id="{38DAB28D-450A-4560-9C1C-AF0FC14F4D1E}"/>
              </a:ext>
            </a:extLst>
          </p:cNvPr>
          <p:cNvSpPr txBox="1"/>
          <p:nvPr/>
        </p:nvSpPr>
        <p:spPr>
          <a:xfrm>
            <a:off x="214873" y="5643890"/>
            <a:ext cx="8686800" cy="523220"/>
          </a:xfrm>
          <a:prstGeom prst="rect">
            <a:avLst/>
          </a:prstGeom>
          <a:noFill/>
        </p:spPr>
        <p:txBody>
          <a:bodyPr wrap="square">
            <a:spAutoFit/>
          </a:bodyPr>
          <a:lstStyle/>
          <a:p>
            <a:r>
              <a:rPr lang="en-US" sz="2800" dirty="0">
                <a:solidFill>
                  <a:schemeClr val="bg1"/>
                </a:solidFill>
              </a:rPr>
              <a:t>http://ifmit.luguniv.edu.ua/uk/node/4</a:t>
            </a:r>
          </a:p>
        </p:txBody>
      </p:sp>
      <p:pic>
        <p:nvPicPr>
          <p:cNvPr id="5122" name="Picture 2" descr="malyuk">
            <a:extLst>
              <a:ext uri="{FF2B5EF4-FFF2-40B4-BE49-F238E27FC236}">
                <a16:creationId xmlns:a16="http://schemas.microsoft.com/office/drawing/2014/main" id="{EAA63D23-BD46-47DA-9299-093C620A4F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542" y="1446118"/>
            <a:ext cx="2111994" cy="2815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180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3210614" y="1454586"/>
            <a:ext cx="8737682" cy="2620099"/>
          </a:xfrm>
        </p:spPr>
        <p:txBody>
          <a:bodyPr anchor="ctr">
            <a:noAutofit/>
          </a:bodyPr>
          <a:lstStyle/>
          <a:p>
            <a:pPr lvl="0"/>
            <a:r>
              <a:rPr lang="ru-RU" sz="2000" i="1" dirty="0">
                <a:solidFill>
                  <a:srgbClr val="FFFFFF"/>
                </a:solidFill>
              </a:rPr>
              <a:t>Кафедра </a:t>
            </a:r>
            <a:r>
              <a:rPr lang="ru-RU" sz="2000" i="1" dirty="0" err="1">
                <a:solidFill>
                  <a:srgbClr val="FFFFFF"/>
                </a:solidFill>
              </a:rPr>
              <a:t>інформаційних</a:t>
            </a:r>
            <a:r>
              <a:rPr lang="ru-RU" sz="2000" i="1" dirty="0">
                <a:solidFill>
                  <a:srgbClr val="FFFFFF"/>
                </a:solidFill>
              </a:rPr>
              <a:t> </a:t>
            </a:r>
            <a:r>
              <a:rPr lang="ru-RU" sz="2000" i="1" dirty="0" err="1">
                <a:solidFill>
                  <a:srgbClr val="FFFFFF"/>
                </a:solidFill>
              </a:rPr>
              <a:t>технологій</a:t>
            </a:r>
            <a:r>
              <a:rPr lang="ru-RU" sz="2000" i="1" dirty="0">
                <a:solidFill>
                  <a:srgbClr val="FFFFFF"/>
                </a:solidFill>
              </a:rPr>
              <a:t> та систем</a:t>
            </a:r>
            <a:br>
              <a:rPr lang="ru-RU" sz="2000" i="1" dirty="0">
                <a:solidFill>
                  <a:srgbClr val="FFFFFF"/>
                </a:solidFill>
              </a:rPr>
            </a:br>
            <a:br>
              <a:rPr lang="ru-RU" sz="2000" i="1" dirty="0">
                <a:solidFill>
                  <a:srgbClr val="FFFFFF"/>
                </a:solidFill>
              </a:rPr>
            </a:br>
            <a:r>
              <a:rPr lang="ru-RU" sz="2000" i="1" dirty="0" err="1">
                <a:solidFill>
                  <a:srgbClr val="FFFFFF"/>
                </a:solidFill>
              </a:rPr>
              <a:t>Завідувач</a:t>
            </a:r>
            <a:r>
              <a:rPr lang="ru-RU" sz="2000" i="1" dirty="0">
                <a:solidFill>
                  <a:srgbClr val="FFFFFF"/>
                </a:solidFill>
              </a:rPr>
              <a:t> </a:t>
            </a:r>
            <a:r>
              <a:rPr lang="ru-RU" sz="2000" i="1" dirty="0" err="1">
                <a:solidFill>
                  <a:srgbClr val="FFFFFF"/>
                </a:solidFill>
              </a:rPr>
              <a:t>кафедри</a:t>
            </a:r>
            <a:r>
              <a:rPr lang="ru-RU" sz="2000" i="1" dirty="0">
                <a:solidFill>
                  <a:srgbClr val="FFFFFF"/>
                </a:solidFill>
              </a:rPr>
              <a:t> – Семенов Микола </a:t>
            </a:r>
            <a:r>
              <a:rPr lang="ru-RU" sz="2000" i="1" dirty="0" err="1">
                <a:solidFill>
                  <a:srgbClr val="FFFFFF"/>
                </a:solidFill>
              </a:rPr>
              <a:t>Анатолійович</a:t>
            </a:r>
            <a:r>
              <a:rPr lang="ru-RU" sz="2000" i="1" dirty="0">
                <a:solidFill>
                  <a:srgbClr val="FFFFFF"/>
                </a:solidFill>
              </a:rPr>
              <a:t>, кандидат </a:t>
            </a:r>
            <a:r>
              <a:rPr lang="ru-RU" sz="2000" i="1" dirty="0" err="1">
                <a:solidFill>
                  <a:srgbClr val="FFFFFF"/>
                </a:solidFill>
              </a:rPr>
              <a:t>педагогічних</a:t>
            </a:r>
            <a:r>
              <a:rPr lang="ru-RU" sz="2000" i="1" dirty="0">
                <a:solidFill>
                  <a:srgbClr val="FFFFFF"/>
                </a:solidFill>
              </a:rPr>
              <a:t> наук, доцент</a:t>
            </a:r>
            <a:br>
              <a:rPr lang="ru-RU" sz="2000" i="1" dirty="0">
                <a:solidFill>
                  <a:srgbClr val="FFFFFF"/>
                </a:solidFill>
              </a:rPr>
            </a:br>
            <a:br>
              <a:rPr lang="ru-RU" sz="2000" i="1" dirty="0">
                <a:solidFill>
                  <a:srgbClr val="FFFFFF"/>
                </a:solidFill>
              </a:rPr>
            </a:br>
            <a:r>
              <a:rPr lang="ru-RU" sz="2000" i="1" dirty="0" err="1">
                <a:solidFill>
                  <a:srgbClr val="FFFFFF"/>
                </a:solidFill>
              </a:rPr>
              <a:t>Місією</a:t>
            </a:r>
            <a:r>
              <a:rPr lang="ru-RU" sz="2000" i="1" dirty="0">
                <a:solidFill>
                  <a:srgbClr val="FFFFFF"/>
                </a:solidFill>
              </a:rPr>
              <a:t> </a:t>
            </a:r>
            <a:r>
              <a:rPr lang="ru-RU" sz="2000" i="1" dirty="0" err="1">
                <a:solidFill>
                  <a:srgbClr val="FFFFFF"/>
                </a:solidFill>
              </a:rPr>
              <a:t>кафедри</a:t>
            </a:r>
            <a:r>
              <a:rPr lang="ru-RU" sz="2000" i="1" dirty="0">
                <a:solidFill>
                  <a:srgbClr val="FFFFFF"/>
                </a:solidFill>
              </a:rPr>
              <a:t> є </a:t>
            </a:r>
            <a:r>
              <a:rPr lang="ru-RU" sz="2000" i="1" dirty="0" err="1">
                <a:solidFill>
                  <a:srgbClr val="FFFFFF"/>
                </a:solidFill>
              </a:rPr>
              <a:t>створення</a:t>
            </a:r>
            <a:r>
              <a:rPr lang="ru-RU" sz="2000" i="1" dirty="0">
                <a:solidFill>
                  <a:srgbClr val="FFFFFF"/>
                </a:solidFill>
              </a:rPr>
              <a:t> умов, </a:t>
            </a:r>
            <a:r>
              <a:rPr lang="ru-RU" sz="2000" i="1" dirty="0" err="1">
                <a:solidFill>
                  <a:srgbClr val="FFFFFF"/>
                </a:solidFill>
              </a:rPr>
              <a:t>що</a:t>
            </a:r>
            <a:r>
              <a:rPr lang="ru-RU" sz="2000" i="1" dirty="0">
                <a:solidFill>
                  <a:srgbClr val="FFFFFF"/>
                </a:solidFill>
              </a:rPr>
              <a:t> </a:t>
            </a:r>
            <a:r>
              <a:rPr lang="ru-RU" sz="2000" i="1" dirty="0" err="1">
                <a:solidFill>
                  <a:srgbClr val="FFFFFF"/>
                </a:solidFill>
              </a:rPr>
              <a:t>стимулюють</a:t>
            </a:r>
            <a:r>
              <a:rPr lang="ru-RU" sz="2000" i="1" dirty="0">
                <a:solidFill>
                  <a:srgbClr val="FFFFFF"/>
                </a:solidFill>
              </a:rPr>
              <a:t> </a:t>
            </a:r>
            <a:r>
              <a:rPr lang="ru-RU" sz="2000" i="1" dirty="0" err="1">
                <a:solidFill>
                  <a:srgbClr val="FFFFFF"/>
                </a:solidFill>
              </a:rPr>
              <a:t>професійну</a:t>
            </a:r>
            <a:r>
              <a:rPr lang="ru-RU" sz="2000" i="1" dirty="0">
                <a:solidFill>
                  <a:srgbClr val="FFFFFF"/>
                </a:solidFill>
              </a:rPr>
              <a:t> </a:t>
            </a:r>
            <a:r>
              <a:rPr lang="ru-RU" sz="2000" i="1" dirty="0" err="1">
                <a:solidFill>
                  <a:srgbClr val="FFFFFF"/>
                </a:solidFill>
              </a:rPr>
              <a:t>компетенцію</a:t>
            </a:r>
            <a:r>
              <a:rPr lang="ru-RU" sz="2000" i="1" dirty="0">
                <a:solidFill>
                  <a:srgbClr val="FFFFFF"/>
                </a:solidFill>
              </a:rPr>
              <a:t> </a:t>
            </a:r>
            <a:r>
              <a:rPr lang="ru-RU" sz="2000" i="1" dirty="0" err="1">
                <a:solidFill>
                  <a:srgbClr val="FFFFFF"/>
                </a:solidFill>
              </a:rPr>
              <a:t>викладачів</a:t>
            </a:r>
            <a:r>
              <a:rPr lang="ru-RU" sz="2000" i="1" dirty="0">
                <a:solidFill>
                  <a:srgbClr val="FFFFFF"/>
                </a:solidFill>
              </a:rPr>
              <a:t> та </a:t>
            </a:r>
            <a:r>
              <a:rPr lang="ru-RU" sz="2000" i="1" dirty="0" err="1">
                <a:solidFill>
                  <a:srgbClr val="FFFFFF"/>
                </a:solidFill>
              </a:rPr>
              <a:t>студентів</a:t>
            </a:r>
            <a:r>
              <a:rPr lang="ru-RU" sz="2000" i="1" dirty="0">
                <a:solidFill>
                  <a:srgbClr val="FFFFFF"/>
                </a:solidFill>
              </a:rPr>
              <a:t>, </a:t>
            </a:r>
            <a:r>
              <a:rPr lang="ru-RU" sz="2000" i="1" dirty="0" err="1">
                <a:solidFill>
                  <a:srgbClr val="FFFFFF"/>
                </a:solidFill>
              </a:rPr>
              <a:t>необхідну</a:t>
            </a:r>
            <a:r>
              <a:rPr lang="ru-RU" sz="2000" i="1" dirty="0">
                <a:solidFill>
                  <a:srgbClr val="FFFFFF"/>
                </a:solidFill>
              </a:rPr>
              <a:t> для </a:t>
            </a:r>
            <a:r>
              <a:rPr lang="ru-RU" sz="2000" i="1" dirty="0" err="1">
                <a:solidFill>
                  <a:srgbClr val="FFFFFF"/>
                </a:solidFill>
              </a:rPr>
              <a:t>кар’єри</a:t>
            </a:r>
            <a:r>
              <a:rPr lang="ru-RU" sz="2000" i="1" dirty="0">
                <a:solidFill>
                  <a:srgbClr val="FFFFFF"/>
                </a:solidFill>
              </a:rPr>
              <a:t> в </a:t>
            </a:r>
            <a:r>
              <a:rPr lang="ru-RU" sz="2000" i="1" dirty="0" err="1">
                <a:solidFill>
                  <a:srgbClr val="FFFFFF"/>
                </a:solidFill>
              </a:rPr>
              <a:t>галузі</a:t>
            </a:r>
            <a:r>
              <a:rPr lang="ru-RU" sz="2000" i="1" dirty="0">
                <a:solidFill>
                  <a:srgbClr val="FFFFFF"/>
                </a:solidFill>
              </a:rPr>
              <a:t> </a:t>
            </a:r>
            <a:r>
              <a:rPr lang="ru-RU" sz="2000" i="1" dirty="0" err="1">
                <a:solidFill>
                  <a:srgbClr val="FFFFFF"/>
                </a:solidFill>
              </a:rPr>
              <a:t>інформаційної</a:t>
            </a:r>
            <a:r>
              <a:rPr lang="ru-RU" sz="2000" i="1" dirty="0">
                <a:solidFill>
                  <a:srgbClr val="FFFFFF"/>
                </a:solidFill>
              </a:rPr>
              <a:t> </a:t>
            </a:r>
            <a:r>
              <a:rPr lang="ru-RU" sz="2000" i="1" dirty="0" err="1">
                <a:solidFill>
                  <a:srgbClr val="FFFFFF"/>
                </a:solidFill>
              </a:rPr>
              <a:t>індустрії</a:t>
            </a:r>
            <a:r>
              <a:rPr lang="ru-RU" sz="2000" i="1" dirty="0">
                <a:solidFill>
                  <a:srgbClr val="FFFFFF"/>
                </a:solidFill>
              </a:rPr>
              <a:t>, а також </a:t>
            </a:r>
            <a:r>
              <a:rPr lang="ru-RU" sz="2000" i="1" dirty="0" err="1">
                <a:solidFill>
                  <a:srgbClr val="FFFFFF"/>
                </a:solidFill>
              </a:rPr>
              <a:t>всебічне</a:t>
            </a:r>
            <a:r>
              <a:rPr lang="ru-RU" sz="2000" i="1" dirty="0">
                <a:solidFill>
                  <a:srgbClr val="FFFFFF"/>
                </a:solidFill>
              </a:rPr>
              <a:t> </a:t>
            </a:r>
            <a:r>
              <a:rPr lang="ru-RU" sz="2000" i="1" dirty="0" err="1">
                <a:solidFill>
                  <a:srgbClr val="FFFFFF"/>
                </a:solidFill>
              </a:rPr>
              <a:t>сприяння</a:t>
            </a:r>
            <a:r>
              <a:rPr lang="ru-RU" sz="2000" i="1" dirty="0">
                <a:solidFill>
                  <a:srgbClr val="FFFFFF"/>
                </a:solidFill>
              </a:rPr>
              <a:t> </a:t>
            </a:r>
            <a:r>
              <a:rPr lang="ru-RU" sz="2000" i="1" dirty="0" err="1">
                <a:solidFill>
                  <a:srgbClr val="FFFFFF"/>
                </a:solidFill>
              </a:rPr>
              <a:t>процесу</a:t>
            </a:r>
            <a:r>
              <a:rPr lang="ru-RU" sz="2000" i="1" dirty="0">
                <a:solidFill>
                  <a:srgbClr val="FFFFFF"/>
                </a:solidFill>
              </a:rPr>
              <a:t> </a:t>
            </a:r>
            <a:r>
              <a:rPr lang="ru-RU" sz="2000" i="1" dirty="0" err="1">
                <a:solidFill>
                  <a:srgbClr val="FFFFFF"/>
                </a:solidFill>
              </a:rPr>
              <a:t>виконання</a:t>
            </a:r>
            <a:r>
              <a:rPr lang="ru-RU" sz="2000" i="1" dirty="0">
                <a:solidFill>
                  <a:srgbClr val="FFFFFF"/>
                </a:solidFill>
              </a:rPr>
              <a:t> </a:t>
            </a:r>
            <a:r>
              <a:rPr lang="ru-RU" sz="2000" i="1" dirty="0" err="1">
                <a:solidFill>
                  <a:srgbClr val="FFFFFF"/>
                </a:solidFill>
              </a:rPr>
              <a:t>місії</a:t>
            </a:r>
            <a:r>
              <a:rPr lang="ru-RU" sz="2000" i="1" dirty="0">
                <a:solidFill>
                  <a:srgbClr val="FFFFFF"/>
                </a:solidFill>
              </a:rPr>
              <a:t> </a:t>
            </a:r>
            <a:r>
              <a:rPr lang="ru-RU" sz="2000" i="1" dirty="0" err="1">
                <a:solidFill>
                  <a:srgbClr val="FFFFFF"/>
                </a:solidFill>
              </a:rPr>
              <a:t>університету</a:t>
            </a:r>
            <a:r>
              <a:rPr lang="ru-RU" sz="2000" i="1" dirty="0">
                <a:solidFill>
                  <a:srgbClr val="FFFFFF"/>
                </a:solidFill>
              </a:rPr>
              <a:t> шляхом </a:t>
            </a:r>
            <a:r>
              <a:rPr lang="ru-RU" sz="2000" i="1" dirty="0" err="1">
                <a:solidFill>
                  <a:srgbClr val="FFFFFF"/>
                </a:solidFill>
              </a:rPr>
              <a:t>постійного</a:t>
            </a:r>
            <a:r>
              <a:rPr lang="ru-RU" sz="2000" i="1" dirty="0">
                <a:solidFill>
                  <a:srgbClr val="FFFFFF"/>
                </a:solidFill>
              </a:rPr>
              <a:t> </a:t>
            </a:r>
            <a:r>
              <a:rPr lang="ru-RU" sz="2000" i="1" dirty="0" err="1">
                <a:solidFill>
                  <a:srgbClr val="FFFFFF"/>
                </a:solidFill>
              </a:rPr>
              <a:t>вдосконалення</a:t>
            </a:r>
            <a:r>
              <a:rPr lang="ru-RU" sz="2000" i="1" dirty="0">
                <a:solidFill>
                  <a:srgbClr val="FFFFFF"/>
                </a:solidFill>
              </a:rPr>
              <a:t> </a:t>
            </a:r>
            <a:r>
              <a:rPr lang="ru-RU" sz="2000" i="1" dirty="0" err="1">
                <a:solidFill>
                  <a:srgbClr val="FFFFFF"/>
                </a:solidFill>
              </a:rPr>
              <a:t>процесу</a:t>
            </a:r>
            <a:r>
              <a:rPr lang="ru-RU" sz="2000" i="1" dirty="0">
                <a:solidFill>
                  <a:srgbClr val="FFFFFF"/>
                </a:solidFill>
              </a:rPr>
              <a:t> </a:t>
            </a:r>
            <a:r>
              <a:rPr lang="ru-RU" sz="2000" i="1" dirty="0" err="1">
                <a:solidFill>
                  <a:srgbClr val="FFFFFF"/>
                </a:solidFill>
              </a:rPr>
              <a:t>використання</a:t>
            </a:r>
            <a:r>
              <a:rPr lang="ru-RU" sz="2000" i="1" dirty="0">
                <a:solidFill>
                  <a:srgbClr val="FFFFFF"/>
                </a:solidFill>
              </a:rPr>
              <a:t> </a:t>
            </a:r>
            <a:r>
              <a:rPr lang="ru-RU" sz="2000" i="1" dirty="0" err="1">
                <a:solidFill>
                  <a:srgbClr val="FFFFFF"/>
                </a:solidFill>
              </a:rPr>
              <a:t>сучасних</a:t>
            </a:r>
            <a:r>
              <a:rPr lang="ru-RU" sz="2000" i="1" dirty="0">
                <a:solidFill>
                  <a:srgbClr val="FFFFFF"/>
                </a:solidFill>
              </a:rPr>
              <a:t> </a:t>
            </a:r>
            <a:r>
              <a:rPr lang="ru-RU" sz="2000" i="1" dirty="0" err="1">
                <a:solidFill>
                  <a:srgbClr val="FFFFFF"/>
                </a:solidFill>
              </a:rPr>
              <a:t>інформаційних</a:t>
            </a:r>
            <a:r>
              <a:rPr lang="ru-RU" sz="2000" i="1" dirty="0">
                <a:solidFill>
                  <a:srgbClr val="FFFFFF"/>
                </a:solidFill>
              </a:rPr>
              <a:t> </a:t>
            </a:r>
            <a:r>
              <a:rPr lang="ru-RU" sz="2000" i="1" dirty="0" err="1">
                <a:solidFill>
                  <a:srgbClr val="FFFFFF"/>
                </a:solidFill>
              </a:rPr>
              <a:t>технологій</a:t>
            </a:r>
            <a:r>
              <a:rPr lang="ru-RU" sz="2000" i="1" dirty="0">
                <a:solidFill>
                  <a:srgbClr val="FFFFFF"/>
                </a:solidFill>
              </a:rPr>
              <a:t>.</a:t>
            </a:r>
            <a:endParaRPr lang="en-US" sz="2000" i="1" dirty="0">
              <a:solidFill>
                <a:srgbClr val="FFFFFF"/>
              </a:solidFill>
            </a:endParaRP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CBF6CC59-3EB5-4957-81C0-F1499BF93E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873" y="199759"/>
            <a:ext cx="5991483" cy="8270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Picture 6">
            <a:extLst>
              <a:ext uri="{FF2B5EF4-FFF2-40B4-BE49-F238E27FC236}">
                <a16:creationId xmlns:a16="http://schemas.microsoft.com/office/drawing/2014/main" id="{27AAB788-1DEB-4A7B-8830-9119D6F607C4}"/>
              </a:ext>
            </a:extLst>
          </p:cNvPr>
          <p:cNvPicPr>
            <a:picLocks noChangeAspect="1"/>
          </p:cNvPicPr>
          <p:nvPr/>
        </p:nvPicPr>
        <p:blipFill>
          <a:blip r:embed="rId3"/>
          <a:stretch>
            <a:fillRect/>
          </a:stretch>
        </p:blipFill>
        <p:spPr>
          <a:xfrm>
            <a:off x="10283056" y="4953000"/>
            <a:ext cx="1905000" cy="1905000"/>
          </a:xfrm>
          <a:prstGeom prst="rect">
            <a:avLst/>
          </a:prstGeom>
        </p:spPr>
      </p:pic>
      <p:sp>
        <p:nvSpPr>
          <p:cNvPr id="13" name="TextBox 12">
            <a:extLst>
              <a:ext uri="{FF2B5EF4-FFF2-40B4-BE49-F238E27FC236}">
                <a16:creationId xmlns:a16="http://schemas.microsoft.com/office/drawing/2014/main" id="{38DAB28D-450A-4560-9C1C-AF0FC14F4D1E}"/>
              </a:ext>
            </a:extLst>
          </p:cNvPr>
          <p:cNvSpPr txBox="1"/>
          <p:nvPr/>
        </p:nvSpPr>
        <p:spPr>
          <a:xfrm>
            <a:off x="214873" y="5643890"/>
            <a:ext cx="8686800" cy="523220"/>
          </a:xfrm>
          <a:prstGeom prst="rect">
            <a:avLst/>
          </a:prstGeom>
          <a:noFill/>
        </p:spPr>
        <p:txBody>
          <a:bodyPr wrap="square">
            <a:spAutoFit/>
          </a:bodyPr>
          <a:lstStyle/>
          <a:p>
            <a:r>
              <a:rPr lang="en-US" sz="2800" dirty="0">
                <a:solidFill>
                  <a:schemeClr val="bg1"/>
                </a:solidFill>
              </a:rPr>
              <a:t>http://ifmit.luguniv.edu.ua/uk/node/6</a:t>
            </a:r>
          </a:p>
        </p:txBody>
      </p:sp>
      <p:pic>
        <p:nvPicPr>
          <p:cNvPr id="6146" name="Picture 2">
            <a:extLst>
              <a:ext uri="{FF2B5EF4-FFF2-40B4-BE49-F238E27FC236}">
                <a16:creationId xmlns:a16="http://schemas.microsoft.com/office/drawing/2014/main" id="{973448BD-5DB4-431F-9942-DAE54F5A73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508" y="1717719"/>
            <a:ext cx="2048714" cy="2731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897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3210614" y="2453268"/>
            <a:ext cx="8737682" cy="1621417"/>
          </a:xfrm>
        </p:spPr>
        <p:txBody>
          <a:bodyPr anchor="ctr">
            <a:noAutofit/>
          </a:bodyPr>
          <a:lstStyle/>
          <a:p>
            <a:pPr lvl="0"/>
            <a:r>
              <a:rPr lang="ru-RU" sz="2000" i="1" dirty="0">
                <a:solidFill>
                  <a:srgbClr val="FFFFFF"/>
                </a:solidFill>
              </a:rPr>
              <a:t>Кафедра </a:t>
            </a:r>
            <a:r>
              <a:rPr lang="ru-RU" sz="2000" i="1" dirty="0" err="1">
                <a:solidFill>
                  <a:srgbClr val="FFFFFF"/>
                </a:solidFill>
              </a:rPr>
              <a:t>фізико-технічних</a:t>
            </a:r>
            <a:r>
              <a:rPr lang="ru-RU" sz="2000" i="1" dirty="0">
                <a:solidFill>
                  <a:srgbClr val="FFFFFF"/>
                </a:solidFill>
              </a:rPr>
              <a:t> систем та </a:t>
            </a:r>
            <a:r>
              <a:rPr lang="ru-RU" sz="2000" i="1" dirty="0" err="1">
                <a:solidFill>
                  <a:srgbClr val="FFFFFF"/>
                </a:solidFill>
              </a:rPr>
              <a:t>інформатики</a:t>
            </a:r>
            <a:br>
              <a:rPr lang="ru-RU" sz="2000" i="1" dirty="0">
                <a:solidFill>
                  <a:srgbClr val="FFFFFF"/>
                </a:solidFill>
              </a:rPr>
            </a:br>
            <a:br>
              <a:rPr lang="ru-RU" sz="2000" i="1" dirty="0">
                <a:solidFill>
                  <a:srgbClr val="FFFFFF"/>
                </a:solidFill>
              </a:rPr>
            </a:br>
            <a:r>
              <a:rPr lang="ru-RU" sz="2000" i="1" dirty="0" err="1">
                <a:solidFill>
                  <a:srgbClr val="FFFFFF"/>
                </a:solidFill>
              </a:rPr>
              <a:t>Завідувач</a:t>
            </a:r>
            <a:r>
              <a:rPr lang="ru-RU" sz="2000" i="1" dirty="0">
                <a:solidFill>
                  <a:srgbClr val="FFFFFF"/>
                </a:solidFill>
              </a:rPr>
              <a:t> </a:t>
            </a:r>
            <a:r>
              <a:rPr lang="ru-RU" sz="2000" i="1" dirty="0" err="1">
                <a:solidFill>
                  <a:srgbClr val="FFFFFF"/>
                </a:solidFill>
              </a:rPr>
              <a:t>кафедри</a:t>
            </a:r>
            <a:r>
              <a:rPr lang="ru-RU" sz="2000" i="1" dirty="0">
                <a:solidFill>
                  <a:srgbClr val="FFFFFF"/>
                </a:solidFill>
              </a:rPr>
              <a:t> – Козуб </a:t>
            </a:r>
            <a:r>
              <a:rPr lang="ru-RU" sz="2000" i="1" dirty="0" err="1">
                <a:solidFill>
                  <a:srgbClr val="FFFFFF"/>
                </a:solidFill>
              </a:rPr>
              <a:t>Юрій</a:t>
            </a:r>
            <a:r>
              <a:rPr lang="ru-RU" sz="2000" i="1" dirty="0">
                <a:solidFill>
                  <a:srgbClr val="FFFFFF"/>
                </a:solidFill>
              </a:rPr>
              <a:t> </a:t>
            </a:r>
            <a:r>
              <a:rPr lang="ru-RU" sz="2000" i="1" dirty="0" err="1">
                <a:solidFill>
                  <a:srgbClr val="FFFFFF"/>
                </a:solidFill>
              </a:rPr>
              <a:t>Гордійович</a:t>
            </a:r>
            <a:r>
              <a:rPr lang="ru-RU" sz="2000" i="1" dirty="0">
                <a:solidFill>
                  <a:srgbClr val="FFFFFF"/>
                </a:solidFill>
              </a:rPr>
              <a:t>, доктор </a:t>
            </a:r>
            <a:r>
              <a:rPr lang="ru-RU" sz="2000" i="1" dirty="0" err="1">
                <a:solidFill>
                  <a:srgbClr val="FFFFFF"/>
                </a:solidFill>
              </a:rPr>
              <a:t>технічних</a:t>
            </a:r>
            <a:r>
              <a:rPr lang="ru-RU" sz="2000" i="1" dirty="0">
                <a:solidFill>
                  <a:srgbClr val="FFFFFF"/>
                </a:solidFill>
              </a:rPr>
              <a:t> наук, доцент</a:t>
            </a:r>
            <a:br>
              <a:rPr lang="ru-RU" sz="2000" i="1" dirty="0">
                <a:solidFill>
                  <a:srgbClr val="FFFFFF"/>
                </a:solidFill>
              </a:rPr>
            </a:br>
            <a:r>
              <a:rPr lang="ru-RU" sz="2000" i="1" dirty="0" err="1">
                <a:solidFill>
                  <a:srgbClr val="FFFFFF"/>
                </a:solidFill>
              </a:rPr>
              <a:t>Наукова</a:t>
            </a:r>
            <a:r>
              <a:rPr lang="ru-RU" sz="2000" i="1" dirty="0">
                <a:solidFill>
                  <a:srgbClr val="FFFFFF"/>
                </a:solidFill>
              </a:rPr>
              <a:t> робота </a:t>
            </a:r>
            <a:r>
              <a:rPr lang="ru-RU" sz="2000" i="1" dirty="0" err="1">
                <a:solidFill>
                  <a:srgbClr val="FFFFFF"/>
                </a:solidFill>
              </a:rPr>
              <a:t>кафедри</a:t>
            </a:r>
            <a:r>
              <a:rPr lang="ru-RU" sz="2000" i="1" dirty="0">
                <a:solidFill>
                  <a:srgbClr val="FFFFFF"/>
                </a:solidFill>
              </a:rPr>
              <a:t> </a:t>
            </a:r>
            <a:r>
              <a:rPr lang="ru-RU" sz="2000" i="1" dirty="0" err="1">
                <a:solidFill>
                  <a:srgbClr val="FFFFFF"/>
                </a:solidFill>
              </a:rPr>
              <a:t>пов’язана</a:t>
            </a:r>
            <a:r>
              <a:rPr lang="ru-RU" sz="2000" i="1" dirty="0">
                <a:solidFill>
                  <a:srgbClr val="FFFFFF"/>
                </a:solidFill>
              </a:rPr>
              <a:t> з </a:t>
            </a:r>
            <a:r>
              <a:rPr lang="ru-RU" sz="2000" i="1" dirty="0" err="1">
                <a:solidFill>
                  <a:srgbClr val="FFFFFF"/>
                </a:solidFill>
              </a:rPr>
              <a:t>дослідженнями</a:t>
            </a:r>
            <a:r>
              <a:rPr lang="ru-RU" sz="2000" i="1" dirty="0">
                <a:solidFill>
                  <a:srgbClr val="FFFFFF"/>
                </a:solidFill>
              </a:rPr>
              <a:t> в </a:t>
            </a:r>
            <a:r>
              <a:rPr lang="ru-RU" sz="2000" i="1" dirty="0" err="1">
                <a:solidFill>
                  <a:srgbClr val="FFFFFF"/>
                </a:solidFill>
              </a:rPr>
              <a:t>галузі</a:t>
            </a:r>
            <a:r>
              <a:rPr lang="ru-RU" sz="2000" i="1" dirty="0">
                <a:solidFill>
                  <a:srgbClr val="FFFFFF"/>
                </a:solidFill>
              </a:rPr>
              <a:t> </a:t>
            </a:r>
            <a:r>
              <a:rPr lang="ru-RU" sz="2000" i="1" dirty="0" err="1">
                <a:solidFill>
                  <a:srgbClr val="FFFFFF"/>
                </a:solidFill>
              </a:rPr>
              <a:t>фізико-механічних</a:t>
            </a:r>
            <a:r>
              <a:rPr lang="ru-RU" sz="2000" i="1" dirty="0">
                <a:solidFill>
                  <a:srgbClr val="FFFFFF"/>
                </a:solidFill>
              </a:rPr>
              <a:t> </a:t>
            </a:r>
            <a:r>
              <a:rPr lang="ru-RU" sz="2000" i="1" dirty="0" err="1">
                <a:solidFill>
                  <a:srgbClr val="FFFFFF"/>
                </a:solidFill>
              </a:rPr>
              <a:t>полів</a:t>
            </a:r>
            <a:r>
              <a:rPr lang="ru-RU" sz="2000" i="1" dirty="0">
                <a:solidFill>
                  <a:srgbClr val="FFFFFF"/>
                </a:solidFill>
              </a:rPr>
              <a:t> в </a:t>
            </a:r>
            <a:r>
              <a:rPr lang="ru-RU" sz="2000" i="1" dirty="0" err="1">
                <a:solidFill>
                  <a:srgbClr val="FFFFFF"/>
                </a:solidFill>
              </a:rPr>
              <a:t>полімерах</a:t>
            </a:r>
            <a:r>
              <a:rPr lang="ru-RU" sz="2000" i="1" dirty="0">
                <a:solidFill>
                  <a:srgbClr val="FFFFFF"/>
                </a:solidFill>
              </a:rPr>
              <a:t>, </a:t>
            </a:r>
            <a:r>
              <a:rPr lang="ru-RU" sz="2000" i="1" dirty="0" err="1">
                <a:solidFill>
                  <a:srgbClr val="FFFFFF"/>
                </a:solidFill>
              </a:rPr>
              <a:t>використанням</a:t>
            </a:r>
            <a:r>
              <a:rPr lang="ru-RU" sz="2000" i="1" dirty="0">
                <a:solidFill>
                  <a:srgbClr val="FFFFFF"/>
                </a:solidFill>
              </a:rPr>
              <a:t> </a:t>
            </a:r>
            <a:r>
              <a:rPr lang="ru-RU" sz="2000" i="1" dirty="0" err="1">
                <a:solidFill>
                  <a:srgbClr val="FFFFFF"/>
                </a:solidFill>
              </a:rPr>
              <a:t>інформаційних</a:t>
            </a:r>
            <a:r>
              <a:rPr lang="ru-RU" sz="2000" i="1" dirty="0">
                <a:solidFill>
                  <a:srgbClr val="FFFFFF"/>
                </a:solidFill>
              </a:rPr>
              <a:t> </a:t>
            </a:r>
            <a:r>
              <a:rPr lang="ru-RU" sz="2000" i="1" dirty="0" err="1">
                <a:solidFill>
                  <a:srgbClr val="FFFFFF"/>
                </a:solidFill>
              </a:rPr>
              <a:t>технологій</a:t>
            </a:r>
            <a:r>
              <a:rPr lang="ru-RU" sz="2000" i="1" dirty="0">
                <a:solidFill>
                  <a:srgbClr val="FFFFFF"/>
                </a:solidFill>
              </a:rPr>
              <a:t> в </a:t>
            </a:r>
            <a:r>
              <a:rPr lang="ru-RU" sz="2000" i="1" dirty="0" err="1">
                <a:solidFill>
                  <a:srgbClr val="FFFFFF"/>
                </a:solidFill>
              </a:rPr>
              <a:t>різних</a:t>
            </a:r>
            <a:r>
              <a:rPr lang="ru-RU" sz="2000" i="1" dirty="0">
                <a:solidFill>
                  <a:srgbClr val="FFFFFF"/>
                </a:solidFill>
              </a:rPr>
              <a:t> областях науки, </a:t>
            </a:r>
            <a:r>
              <a:rPr lang="ru-RU" sz="2000" i="1" dirty="0" err="1">
                <a:solidFill>
                  <a:srgbClr val="FFFFFF"/>
                </a:solidFill>
              </a:rPr>
              <a:t>техніки</a:t>
            </a:r>
            <a:r>
              <a:rPr lang="ru-RU" sz="2000" i="1" dirty="0">
                <a:solidFill>
                  <a:srgbClr val="FFFFFF"/>
                </a:solidFill>
              </a:rPr>
              <a:t>, </a:t>
            </a:r>
            <a:r>
              <a:rPr lang="ru-RU" sz="2000" i="1" dirty="0" err="1">
                <a:solidFill>
                  <a:srgbClr val="FFFFFF"/>
                </a:solidFill>
              </a:rPr>
              <a:t>економіки</a:t>
            </a:r>
            <a:r>
              <a:rPr lang="ru-RU" sz="2000" i="1" dirty="0">
                <a:solidFill>
                  <a:srgbClr val="FFFFFF"/>
                </a:solidFill>
              </a:rPr>
              <a:t> та </a:t>
            </a:r>
            <a:r>
              <a:rPr lang="ru-RU" sz="2000" i="1" dirty="0" err="1">
                <a:solidFill>
                  <a:srgbClr val="FFFFFF"/>
                </a:solidFill>
              </a:rPr>
              <a:t>освіти</a:t>
            </a:r>
            <a:r>
              <a:rPr lang="ru-RU" sz="2000" i="1" dirty="0">
                <a:solidFill>
                  <a:srgbClr val="FFFFFF"/>
                </a:solidFill>
              </a:rPr>
              <a:t>, </a:t>
            </a:r>
            <a:r>
              <a:rPr lang="ru-RU" sz="2000" i="1" dirty="0" err="1">
                <a:solidFill>
                  <a:srgbClr val="FFFFFF"/>
                </a:solidFill>
              </a:rPr>
              <a:t>зокрема</a:t>
            </a:r>
            <a:r>
              <a:rPr lang="ru-RU" sz="2000" i="1" dirty="0">
                <a:solidFill>
                  <a:srgbClr val="FFFFFF"/>
                </a:solidFill>
              </a:rPr>
              <a:t>: </a:t>
            </a:r>
            <a:r>
              <a:rPr lang="ru-RU" sz="2000" i="1" dirty="0" err="1">
                <a:solidFill>
                  <a:srgbClr val="FFFFFF"/>
                </a:solidFill>
              </a:rPr>
              <a:t>системний</a:t>
            </a:r>
            <a:r>
              <a:rPr lang="ru-RU" sz="2000" i="1" dirty="0">
                <a:solidFill>
                  <a:srgbClr val="FFFFFF"/>
                </a:solidFill>
              </a:rPr>
              <a:t> </a:t>
            </a:r>
            <a:r>
              <a:rPr lang="ru-RU" sz="2000" i="1" dirty="0" err="1">
                <a:solidFill>
                  <a:srgbClr val="FFFFFF"/>
                </a:solidFill>
              </a:rPr>
              <a:t>аналіз</a:t>
            </a:r>
            <a:r>
              <a:rPr lang="ru-RU" sz="2000" i="1" dirty="0">
                <a:solidFill>
                  <a:srgbClr val="FFFFFF"/>
                </a:solidFill>
              </a:rPr>
              <a:t> і </a:t>
            </a:r>
            <a:r>
              <a:rPr lang="ru-RU" sz="2000" i="1" dirty="0" err="1">
                <a:solidFill>
                  <a:srgbClr val="FFFFFF"/>
                </a:solidFill>
              </a:rPr>
              <a:t>моделювання</a:t>
            </a:r>
            <a:r>
              <a:rPr lang="ru-RU" sz="2000" i="1" dirty="0">
                <a:solidFill>
                  <a:srgbClr val="FFFFFF"/>
                </a:solidFill>
              </a:rPr>
              <a:t> </a:t>
            </a:r>
            <a:r>
              <a:rPr lang="ru-RU" sz="2000" i="1" dirty="0" err="1">
                <a:solidFill>
                  <a:srgbClr val="FFFFFF"/>
                </a:solidFill>
              </a:rPr>
              <a:t>технічних</a:t>
            </a:r>
            <a:r>
              <a:rPr lang="ru-RU" sz="2000" i="1" dirty="0">
                <a:solidFill>
                  <a:srgbClr val="FFFFFF"/>
                </a:solidFill>
              </a:rPr>
              <a:t>, </a:t>
            </a:r>
            <a:r>
              <a:rPr lang="ru-RU" sz="2000" i="1" dirty="0" err="1">
                <a:solidFill>
                  <a:srgbClr val="FFFFFF"/>
                </a:solidFill>
              </a:rPr>
              <a:t>економічних</a:t>
            </a:r>
            <a:r>
              <a:rPr lang="ru-RU" sz="2000" i="1" dirty="0">
                <a:solidFill>
                  <a:srgbClr val="FFFFFF"/>
                </a:solidFill>
              </a:rPr>
              <a:t>, </a:t>
            </a:r>
            <a:r>
              <a:rPr lang="ru-RU" sz="2000" i="1" dirty="0" err="1">
                <a:solidFill>
                  <a:srgbClr val="FFFFFF"/>
                </a:solidFill>
              </a:rPr>
              <a:t>соціальних</a:t>
            </a:r>
            <a:r>
              <a:rPr lang="ru-RU" sz="2000" i="1" dirty="0">
                <a:solidFill>
                  <a:srgbClr val="FFFFFF"/>
                </a:solidFill>
              </a:rPr>
              <a:t> та </a:t>
            </a:r>
            <a:r>
              <a:rPr lang="ru-RU" sz="2000" i="1" dirty="0" err="1">
                <a:solidFill>
                  <a:srgbClr val="FFFFFF"/>
                </a:solidFill>
              </a:rPr>
              <a:t>інших</a:t>
            </a:r>
            <a:r>
              <a:rPr lang="ru-RU" sz="2000" i="1" dirty="0">
                <a:solidFill>
                  <a:srgbClr val="FFFFFF"/>
                </a:solidFill>
              </a:rPr>
              <a:t> </a:t>
            </a:r>
            <a:r>
              <a:rPr lang="ru-RU" sz="2000" i="1" dirty="0" err="1">
                <a:solidFill>
                  <a:srgbClr val="FFFFFF"/>
                </a:solidFill>
              </a:rPr>
              <a:t>процесів</a:t>
            </a:r>
            <a:r>
              <a:rPr lang="ru-RU" sz="2000" i="1" dirty="0">
                <a:solidFill>
                  <a:srgbClr val="FFFFFF"/>
                </a:solidFill>
              </a:rPr>
              <a:t> і </a:t>
            </a:r>
            <a:r>
              <a:rPr lang="ru-RU" sz="2000" i="1" dirty="0" err="1">
                <a:solidFill>
                  <a:srgbClr val="FFFFFF"/>
                </a:solidFill>
              </a:rPr>
              <a:t>об’єктів</a:t>
            </a:r>
            <a:r>
              <a:rPr lang="ru-RU" sz="2000" i="1" dirty="0">
                <a:solidFill>
                  <a:srgbClr val="FFFFFF"/>
                </a:solidFill>
              </a:rPr>
              <a:t>; </a:t>
            </a:r>
            <a:r>
              <a:rPr lang="ru-RU" sz="2000" i="1" dirty="0" err="1">
                <a:solidFill>
                  <a:srgbClr val="FFFFFF"/>
                </a:solidFill>
              </a:rPr>
              <a:t>управління</a:t>
            </a:r>
            <a:r>
              <a:rPr lang="ru-RU" sz="2000" i="1" dirty="0">
                <a:solidFill>
                  <a:srgbClr val="FFFFFF"/>
                </a:solidFill>
              </a:rPr>
              <a:t> </a:t>
            </a:r>
            <a:r>
              <a:rPr lang="ru-RU" sz="2000" i="1" dirty="0" err="1">
                <a:solidFill>
                  <a:srgbClr val="FFFFFF"/>
                </a:solidFill>
              </a:rPr>
              <a:t>процесами</a:t>
            </a:r>
            <a:r>
              <a:rPr lang="ru-RU" sz="2000" i="1" dirty="0">
                <a:solidFill>
                  <a:srgbClr val="FFFFFF"/>
                </a:solidFill>
              </a:rPr>
              <a:t> в </a:t>
            </a:r>
            <a:r>
              <a:rPr lang="ru-RU" sz="2000" i="1" dirty="0" err="1">
                <a:solidFill>
                  <a:srgbClr val="FFFFFF"/>
                </a:solidFill>
              </a:rPr>
              <a:t>галузях</a:t>
            </a:r>
            <a:r>
              <a:rPr lang="ru-RU" sz="2000" i="1" dirty="0">
                <a:solidFill>
                  <a:srgbClr val="FFFFFF"/>
                </a:solidFill>
              </a:rPr>
              <a:t> </a:t>
            </a:r>
            <a:r>
              <a:rPr lang="ru-RU" sz="2000" i="1" dirty="0" err="1">
                <a:solidFill>
                  <a:srgbClr val="FFFFFF"/>
                </a:solidFill>
              </a:rPr>
              <a:t>економіки</a:t>
            </a:r>
            <a:r>
              <a:rPr lang="ru-RU" sz="2000" i="1" dirty="0">
                <a:solidFill>
                  <a:srgbClr val="FFFFFF"/>
                </a:solidFill>
              </a:rPr>
              <a:t>, </a:t>
            </a:r>
            <a:r>
              <a:rPr lang="ru-RU" sz="2000" i="1" dirty="0" err="1">
                <a:solidFill>
                  <a:srgbClr val="FFFFFF"/>
                </a:solidFill>
              </a:rPr>
              <a:t>техніки</a:t>
            </a:r>
            <a:r>
              <a:rPr lang="ru-RU" sz="2000" i="1" dirty="0">
                <a:solidFill>
                  <a:srgbClr val="FFFFFF"/>
                </a:solidFill>
              </a:rPr>
              <a:t>, </a:t>
            </a:r>
            <a:r>
              <a:rPr lang="ru-RU" sz="2000" i="1" dirty="0" err="1">
                <a:solidFill>
                  <a:srgbClr val="FFFFFF"/>
                </a:solidFill>
              </a:rPr>
              <a:t>освіти</a:t>
            </a:r>
            <a:r>
              <a:rPr lang="ru-RU" sz="2000" i="1" dirty="0">
                <a:solidFill>
                  <a:srgbClr val="FFFFFF"/>
                </a:solidFill>
              </a:rPr>
              <a:t>, туризму; </a:t>
            </a:r>
            <a:r>
              <a:rPr lang="ru-RU" sz="2000" i="1" dirty="0" err="1">
                <a:solidFill>
                  <a:srgbClr val="FFFFFF"/>
                </a:solidFill>
              </a:rPr>
              <a:t>дослідження</a:t>
            </a:r>
            <a:r>
              <a:rPr lang="ru-RU" sz="2000" i="1" dirty="0">
                <a:solidFill>
                  <a:srgbClr val="FFFFFF"/>
                </a:solidFill>
              </a:rPr>
              <a:t> </a:t>
            </a:r>
            <a:r>
              <a:rPr lang="ru-RU" sz="2000" i="1" dirty="0" err="1">
                <a:solidFill>
                  <a:srgbClr val="FFFFFF"/>
                </a:solidFill>
              </a:rPr>
              <a:t>дискретних</a:t>
            </a:r>
            <a:r>
              <a:rPr lang="ru-RU" sz="2000" i="1" dirty="0">
                <a:solidFill>
                  <a:srgbClr val="FFFFFF"/>
                </a:solidFill>
              </a:rPr>
              <a:t> </a:t>
            </a:r>
            <a:r>
              <a:rPr lang="ru-RU" sz="2000" i="1" dirty="0" err="1">
                <a:solidFill>
                  <a:srgbClr val="FFFFFF"/>
                </a:solidFill>
              </a:rPr>
              <a:t>математичних</a:t>
            </a:r>
            <a:r>
              <a:rPr lang="ru-RU" sz="2000" i="1" dirty="0">
                <a:solidFill>
                  <a:srgbClr val="FFFFFF"/>
                </a:solidFill>
              </a:rPr>
              <a:t> структур і </a:t>
            </a:r>
            <a:r>
              <a:rPr lang="ru-RU" sz="2000" i="1" dirty="0" err="1">
                <a:solidFill>
                  <a:srgbClr val="FFFFFF"/>
                </a:solidFill>
              </a:rPr>
              <a:t>комбінаторних</a:t>
            </a:r>
            <a:r>
              <a:rPr lang="ru-RU" sz="2000" i="1" dirty="0">
                <a:solidFill>
                  <a:srgbClr val="FFFFFF"/>
                </a:solidFill>
              </a:rPr>
              <a:t> схем; </a:t>
            </a:r>
            <a:r>
              <a:rPr lang="ru-RU" sz="2000" i="1" dirty="0" err="1">
                <a:solidFill>
                  <a:srgbClr val="FFFFFF"/>
                </a:solidFill>
              </a:rPr>
              <a:t>дослідження</a:t>
            </a:r>
            <a:r>
              <a:rPr lang="ru-RU" sz="2000" i="1" dirty="0">
                <a:solidFill>
                  <a:srgbClr val="FFFFFF"/>
                </a:solidFill>
              </a:rPr>
              <a:t> з </a:t>
            </a:r>
            <a:r>
              <a:rPr lang="ru-RU" sz="2000" i="1" dirty="0" err="1">
                <a:solidFill>
                  <a:srgbClr val="FFFFFF"/>
                </a:solidFill>
              </a:rPr>
              <a:t>аналізу</a:t>
            </a:r>
            <a:r>
              <a:rPr lang="ru-RU" sz="2000" i="1" dirty="0">
                <a:solidFill>
                  <a:srgbClr val="FFFFFF"/>
                </a:solidFill>
              </a:rPr>
              <a:t> </a:t>
            </a:r>
            <a:r>
              <a:rPr lang="ru-RU" sz="2000" i="1" dirty="0" err="1">
                <a:solidFill>
                  <a:srgbClr val="FFFFFF"/>
                </a:solidFill>
              </a:rPr>
              <a:t>даних</a:t>
            </a:r>
            <a:r>
              <a:rPr lang="ru-RU" sz="2000" i="1" dirty="0">
                <a:solidFill>
                  <a:srgbClr val="FFFFFF"/>
                </a:solidFill>
              </a:rPr>
              <a:t> в </a:t>
            </a:r>
            <a:r>
              <a:rPr lang="ru-RU" sz="2000" i="1" dirty="0" err="1">
                <a:solidFill>
                  <a:srgbClr val="FFFFFF"/>
                </a:solidFill>
              </a:rPr>
              <a:t>соціології</a:t>
            </a:r>
            <a:r>
              <a:rPr lang="ru-RU" sz="2000" i="1" dirty="0">
                <a:solidFill>
                  <a:srgbClr val="FFFFFF"/>
                </a:solidFill>
              </a:rPr>
              <a:t>, </a:t>
            </a:r>
            <a:r>
              <a:rPr lang="ru-RU" sz="2000" i="1" dirty="0" err="1">
                <a:solidFill>
                  <a:srgbClr val="FFFFFF"/>
                </a:solidFill>
              </a:rPr>
              <a:t>психології</a:t>
            </a:r>
            <a:r>
              <a:rPr lang="ru-RU" sz="2000" i="1" dirty="0">
                <a:solidFill>
                  <a:srgbClr val="FFFFFF"/>
                </a:solidFill>
              </a:rPr>
              <a:t>, </a:t>
            </a:r>
            <a:r>
              <a:rPr lang="ru-RU" sz="2000" i="1" dirty="0" err="1">
                <a:solidFill>
                  <a:srgbClr val="FFFFFF"/>
                </a:solidFill>
              </a:rPr>
              <a:t>педагогіки</a:t>
            </a:r>
            <a:r>
              <a:rPr lang="ru-RU" sz="2000" i="1" dirty="0">
                <a:solidFill>
                  <a:srgbClr val="FFFFFF"/>
                </a:solidFill>
              </a:rPr>
              <a:t>; </a:t>
            </a:r>
            <a:endParaRPr lang="en-US" sz="2000" i="1" dirty="0">
              <a:solidFill>
                <a:srgbClr val="FFFFFF"/>
              </a:solidFill>
            </a:endParaRP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CBF6CC59-3EB5-4957-81C0-F1499BF93E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873" y="199759"/>
            <a:ext cx="5991483" cy="8270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Picture 6">
            <a:extLst>
              <a:ext uri="{FF2B5EF4-FFF2-40B4-BE49-F238E27FC236}">
                <a16:creationId xmlns:a16="http://schemas.microsoft.com/office/drawing/2014/main" id="{27AAB788-1DEB-4A7B-8830-9119D6F607C4}"/>
              </a:ext>
            </a:extLst>
          </p:cNvPr>
          <p:cNvPicPr>
            <a:picLocks noChangeAspect="1"/>
          </p:cNvPicPr>
          <p:nvPr/>
        </p:nvPicPr>
        <p:blipFill>
          <a:blip r:embed="rId3"/>
          <a:stretch>
            <a:fillRect/>
          </a:stretch>
        </p:blipFill>
        <p:spPr>
          <a:xfrm>
            <a:off x="10283056" y="4953000"/>
            <a:ext cx="1905000" cy="1905000"/>
          </a:xfrm>
          <a:prstGeom prst="rect">
            <a:avLst/>
          </a:prstGeom>
        </p:spPr>
      </p:pic>
      <p:sp>
        <p:nvSpPr>
          <p:cNvPr id="13" name="TextBox 12">
            <a:extLst>
              <a:ext uri="{FF2B5EF4-FFF2-40B4-BE49-F238E27FC236}">
                <a16:creationId xmlns:a16="http://schemas.microsoft.com/office/drawing/2014/main" id="{38DAB28D-450A-4560-9C1C-AF0FC14F4D1E}"/>
              </a:ext>
            </a:extLst>
          </p:cNvPr>
          <p:cNvSpPr txBox="1"/>
          <p:nvPr/>
        </p:nvSpPr>
        <p:spPr>
          <a:xfrm>
            <a:off x="214873" y="5643890"/>
            <a:ext cx="8686800" cy="523220"/>
          </a:xfrm>
          <a:prstGeom prst="rect">
            <a:avLst/>
          </a:prstGeom>
          <a:noFill/>
        </p:spPr>
        <p:txBody>
          <a:bodyPr wrap="square">
            <a:spAutoFit/>
          </a:bodyPr>
          <a:lstStyle/>
          <a:p>
            <a:r>
              <a:rPr lang="en-US" sz="2800" dirty="0">
                <a:solidFill>
                  <a:schemeClr val="bg1"/>
                </a:solidFill>
              </a:rPr>
              <a:t>http://ifmit.luguniv.edu.ua/uk/node/9</a:t>
            </a:r>
          </a:p>
        </p:txBody>
      </p:sp>
    </p:spTree>
    <p:extLst>
      <p:ext uri="{BB962C8B-B14F-4D97-AF65-F5344CB8AC3E}">
        <p14:creationId xmlns:p14="http://schemas.microsoft.com/office/powerpoint/2010/main" val="4045750589"/>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docProps/app.xml><?xml version="1.0" encoding="utf-8"?>
<Properties xmlns="http://schemas.openxmlformats.org/officeDocument/2006/extended-properties" xmlns:vt="http://schemas.openxmlformats.org/officeDocument/2006/docPropsVTypes">
  <Template>{CEAA8B2E-E352-448B-9C74-BC4819F045B6}tf56160789_win32</Template>
  <TotalTime>212</TotalTime>
  <Words>1200</Words>
  <Application>Microsoft Office PowerPoint</Application>
  <PresentationFormat>Широкоэкранный</PresentationFormat>
  <Paragraphs>34</Paragraphs>
  <Slides>17</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17</vt:i4>
      </vt:variant>
    </vt:vector>
  </HeadingPairs>
  <TitlesOfParts>
    <vt:vector size="22" baseType="lpstr">
      <vt:lpstr>Arial</vt:lpstr>
      <vt:lpstr>Bookman Old Style</vt:lpstr>
      <vt:lpstr>Calibri</vt:lpstr>
      <vt:lpstr>Franklin Gothic Book</vt:lpstr>
      <vt:lpstr>1_RetrospectVTI</vt:lpstr>
      <vt:lpstr>Навчально-науковий інститут фізики, математики та інформаційних технологій  </vt:lpstr>
      <vt:lpstr>Навчально-науковий інститут фізики, математики та інформаційних технологій (НН ІФМІТ) створено 1 грудня 2007. Інститут є наслідником традицій та духа фізико-математичного факультету.  </vt:lpstr>
      <vt:lpstr>1 березня 1921 - був створений Луганський державний педагогічний інститут; 1927 р. - був створений факультет професійної освіти за техніко-математичним відділенням;  1931 р. - був створений фізико-математичний факультет; 2001 р. - був створений Інститут економіки і бізнесу, до складу якого увійшли основні спеціальності фізико-математичного факультету; 1 грудня 2007 - був створений Інститут інформаційних технологій. 25 червня 2013 - був перейменовано у  Інститут фізики, математики та інформаційних технологій. </vt:lpstr>
      <vt:lpstr>01 вересня 2014 - був переміщений у м. Старобільськ, Луганська область 25 червня 2016 - був перейменован у  Навчально-науковий Інститут фізики, математики та інформаційних технологій.  23 серпня 2017 - був переміщений у м. Рубіжне (пров. Клубний, 12), Луганська область</vt:lpstr>
      <vt:lpstr>Директорат  Директор – Могильний Геннадій Анатолійович, кандидат технічних наук, доцент  Заступник директора з навчальної роботи – Донченко Володимир Юрійович  Заступник директора із соціально-гуманітарної роботи – Матієвський Володимир Валерійович</vt:lpstr>
      <vt:lpstr>Кафедра алгебри та системного аналізу  Завідувач кафедри – Жучок Анатолій Володимирович, доктор фізико-математичних наук, професор   Місія кафедри: підготовка конкурентоспроможних фахівців з математики, статистики, системного аналізу і теорії керування з досвідом наукової і аналітичної роботи для ефективної педагогічної, наукової і виробничої діяльності в Україні і на міжнародній арені.</vt:lpstr>
      <vt:lpstr>Кафедра документознавства та інформаційної діяльності  Завідувач кафедри – Малюк Ольга Юріївна, кандидат філологічних наук, доцент  Місія кафедри: підготовка фахівців у галузі інформаційної, бібліотечної та архівної справи.  Завдання кафедри виконуються шляхом інтеграції навчання і практики, повного й ефективного застосування всіх елементів навчально-виховного процесу з урахуванням можливостей сучасних інформаційних технологій.  </vt:lpstr>
      <vt:lpstr>Кафедра інформаційних технологій та систем  Завідувач кафедри – Семенов Микола Анатолійович, кандидат педагогічних наук, доцент  Місією кафедри є створення умов, що стимулюють професійну компетенцію викладачів та студентів, необхідну для кар’єри в галузі інформаційної індустрії, а також всебічне сприяння процесу виконання місії університету шляхом постійного вдосконалення процесу використання сучасних інформаційних технологій.</vt:lpstr>
      <vt:lpstr>Кафедра фізико-технічних систем та інформатики  Завідувач кафедри – Козуб Юрій Гордійович, доктор технічних наук, доцент Наукова робота кафедри пов’язана з дослідженнями в галузі фізико-механічних полів в полімерах, використанням інформаційних технологій в різних областях науки, техніки, економіки та освіти, зокрема: системний аналіз і моделювання технічних, економічних, соціальних та інших процесів і об’єктів; управління процесами в галузях економіки, техніки, освіти, туризму; дослідження дискретних математичних структур і комбінаторних схем; дослідження з аналізу даних в соціології, психології, педагогіки; </vt:lpstr>
      <vt:lpstr>Викладачі інституту приймають активну участь у світовому науковому житті. Інститут є учасником проекту Модернізація педагогічної вищої освіти з використання інноваційних інструментів викладання (MoPED – №586098-EPP-1-2017-1-UA-EPPKA2-CBHE-JP) і активно співпрацює із Precarpathian  National University named after Vasyl Stefanyk (Ukraine); University of Deusto (Spain); AGH University of Science and Technology (Poland), University of Cyprus (Cyprus); Borys Grinchenko Kyiv University (Ukraine); Pereyaslav-Khmelnytsky Hryhoriy Skovoroda Pedagogical  University (Ukraine); Pavlo Tychyna Uman State Pedagogical  University (Ukraine); South Ukrainian National Pedagogical  University named after K.D. Ushynsky (Ukraine).</vt:lpstr>
      <vt:lpstr>РОБОЧІ ПАКЕТИ ПРОЕКТУ WP 1. Поглиблений аналіз і дослідження в галузі педагогічної вищої освіти в ЄС та Україні – відповідальні:  лідер Р5, спів лідер Р3. WP 2. Створення інноваційної класної кімнати – відповідальні:  лідер Р8, спів лідер Р4. WP 3. Тренінги для підвищення професійних навичок і знань – відповідальні:  лідер Р6, спів лідер Р4. WP 4. Освітні ресурси та їх реалізація – відповідальні:  лідер Р2, спів лідер Р1. WP 5. Контроль якості та моніторинг для максимального впливу – відповідальні:  лідер Р10, спів лідер Р2. WP 6. Розповсюдження та експлуатація – відповідальні:  лідер Р7, спів лідер Р9. WP 7. Менеджмент – відповідальні:  лідер Р1, спів лідер Р2.</vt:lpstr>
      <vt:lpstr>Проект «MoPED – Модернізація педагогічної вищої освіти з використанням інноваційних інструментів викладання» (Modernization of Pedagogical Higher Education by Innovative Teaching Instruments), який присвячений модернізації навчальних планів педагогічних ВНЗ України шляхом впровадження найсучасніших методик викладання із використанням ІКТ та методів дослідження результатів.  Офіційний сайт проекту – http://mopedproject.eu/ua/ </vt:lpstr>
      <vt:lpstr>Нова комп'ютерна лабораторія  В рамках проєкту MoPED в квітні 2020 року в інституті встановлена нова лабораторія. Дана комп'ютерна лабораторія ICR (innovative classroom) містить декілька інтегрованих зон.</vt:lpstr>
      <vt:lpstr>НН ІФМІТ є партнером Cisco Academy.  Усі охочі без обмежень  можуть записатися для участі в наступних курсах, які викладаються українською мовою:  Intro to Packet Tracer Introduction to Cybersecurity Introduction to IoT Cybersecurity Essentials   рамках відповідних курсів ви маєте можливість записатися на:  CCNA: Introduction to Networks CCNA: Switching, Routing, and Wireless Essentials</vt:lpstr>
      <vt:lpstr>НН ІФМІТ соціально-гуманітарної роботи сфера  Студенти активно приймають участь у різноманітних заходах. </vt:lpstr>
      <vt:lpstr>НН ІФМІТ соціально-гуманітарної роботи сфера  Студенти активно приймають участь у проєктах.  Так студенти вийграли грант на створення Youtube Studio</vt:lpstr>
      <vt:lpstr>НН ІФМІТ соціально-гуманітарної роботи сфера  Студенти активно приймають участь у спортивних змаганнях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 in East of Ukraine</dc:title>
  <dc:creator>т</dc:creator>
  <cp:lastModifiedBy>R</cp:lastModifiedBy>
  <cp:revision>27</cp:revision>
  <dcterms:created xsi:type="dcterms:W3CDTF">2020-09-29T07:31:05Z</dcterms:created>
  <dcterms:modified xsi:type="dcterms:W3CDTF">2020-10-19T09:09:40Z</dcterms:modified>
</cp:coreProperties>
</file>